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9" r:id="rId4"/>
    <p:sldId id="286" r:id="rId5"/>
    <p:sldId id="260" r:id="rId6"/>
    <p:sldId id="262" r:id="rId7"/>
    <p:sldId id="261" r:id="rId8"/>
    <p:sldId id="266" r:id="rId9"/>
    <p:sldId id="263" r:id="rId10"/>
    <p:sldId id="289" r:id="rId11"/>
    <p:sldId id="298" r:id="rId12"/>
    <p:sldId id="268" r:id="rId13"/>
    <p:sldId id="264" r:id="rId14"/>
    <p:sldId id="287" r:id="rId15"/>
    <p:sldId id="267" r:id="rId16"/>
    <p:sldId id="265" r:id="rId17"/>
    <p:sldId id="269" r:id="rId18"/>
    <p:sldId id="270" r:id="rId19"/>
    <p:sldId id="271" r:id="rId20"/>
    <p:sldId id="285" r:id="rId21"/>
    <p:sldId id="295" r:id="rId22"/>
    <p:sldId id="294" r:id="rId23"/>
    <p:sldId id="296" r:id="rId24"/>
    <p:sldId id="288" r:id="rId25"/>
    <p:sldId id="283" r:id="rId26"/>
    <p:sldId id="284" r:id="rId27"/>
    <p:sldId id="273" r:id="rId28"/>
    <p:sldId id="274" r:id="rId29"/>
    <p:sldId id="276" r:id="rId30"/>
    <p:sldId id="280" r:id="rId31"/>
    <p:sldId id="279" r:id="rId32"/>
    <p:sldId id="281" r:id="rId33"/>
    <p:sldId id="282" r:id="rId34"/>
    <p:sldId id="290" r:id="rId35"/>
    <p:sldId id="292" r:id="rId36"/>
    <p:sldId id="291" r:id="rId37"/>
    <p:sldId id="275" r:id="rId38"/>
    <p:sldId id="278" r:id="rId39"/>
    <p:sldId id="27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硕" initials="张" lastIdx="3" clrIdx="0">
    <p:extLst>
      <p:ext uri="{19B8F6BF-5375-455C-9EA6-DF929625EA0E}">
        <p15:presenceInfo xmlns:p15="http://schemas.microsoft.com/office/powerpoint/2012/main" userId="c2a77fbdabb1d7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BE585-B743-498F-B8AD-8B20B9F5C9CA}" type="datetimeFigureOut">
              <a:rPr lang="zh-CN" altLang="en-US" smtClean="0"/>
              <a:t>2019/11/15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CB284-E4E9-41FE-B80D-CF820BF478D2}" type="slidenum">
              <a:rPr lang="zh-CN" altLang="en-US" smtClean="0"/>
              <a:t>‹#›</a:t>
            </a:fld>
            <a:endParaRPr lang="zh-CN" altLang="en-US"/>
          </a:p>
        </p:txBody>
      </p:sp>
    </p:spTree>
    <p:extLst>
      <p:ext uri="{BB962C8B-B14F-4D97-AF65-F5344CB8AC3E}">
        <p14:creationId xmlns:p14="http://schemas.microsoft.com/office/powerpoint/2010/main" val="70361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CCB284-E4E9-41FE-B80D-CF820BF478D2}" type="slidenum">
              <a:rPr lang="zh-CN" altLang="en-US" smtClean="0"/>
              <a:t>2</a:t>
            </a:fld>
            <a:endParaRPr lang="zh-CN" altLang="en-US"/>
          </a:p>
        </p:txBody>
      </p:sp>
    </p:spTree>
    <p:extLst>
      <p:ext uri="{BB962C8B-B14F-4D97-AF65-F5344CB8AC3E}">
        <p14:creationId xmlns:p14="http://schemas.microsoft.com/office/powerpoint/2010/main" val="9331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89214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27399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161621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11284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293957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2142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05911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2409495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17101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244077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A3A1CA-360F-486A-803E-89252AD58B39}" type="datetimeFigureOut">
              <a:rPr lang="zh-CN" altLang="en-US" smtClean="0"/>
              <a:t>2019/11/15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73440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3A1CA-360F-486A-803E-89252AD58B39}" type="datetimeFigureOut">
              <a:rPr lang="zh-CN" altLang="en-US" smtClean="0"/>
              <a:t>2019/11/15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5D63D-E3A0-474D-A6FA-37EA9D414058}" type="slidenum">
              <a:rPr lang="zh-CN" altLang="en-US" smtClean="0"/>
              <a:t>‹#›</a:t>
            </a:fld>
            <a:endParaRPr lang="zh-CN" altLang="en-US"/>
          </a:p>
        </p:txBody>
      </p:sp>
    </p:spTree>
    <p:extLst>
      <p:ext uri="{BB962C8B-B14F-4D97-AF65-F5344CB8AC3E}">
        <p14:creationId xmlns:p14="http://schemas.microsoft.com/office/powerpoint/2010/main" val="3286604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mh.morethan.i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9429" y="2264229"/>
            <a:ext cx="8648521" cy="1107996"/>
          </a:xfrm>
          <a:prstGeom prst="rect">
            <a:avLst/>
          </a:prstGeom>
          <a:noFill/>
        </p:spPr>
        <p:txBody>
          <a:bodyPr wrap="none" rtlCol="0">
            <a:spAutoFit/>
          </a:bodyPr>
          <a:lstStyle/>
          <a:p>
            <a:r>
              <a:rPr lang="zh-CN" altLang="en-US" sz="6600" dirty="0" smtClean="0">
                <a:latin typeface="方正卡通繁体" panose="03000509000000000000" pitchFamily="65" charset="-122"/>
                <a:ea typeface="方正卡通繁体" panose="03000509000000000000" pitchFamily="65" charset="-122"/>
              </a:rPr>
              <a:t>超级码力踩坑之路分享</a:t>
            </a:r>
            <a:endParaRPr lang="zh-CN" altLang="en-US" sz="6600" dirty="0">
              <a:latin typeface="方正卡通繁体" panose="03000509000000000000" pitchFamily="65" charset="-122"/>
              <a:ea typeface="方正卡通繁体" panose="03000509000000000000" pitchFamily="65" charset="-122"/>
            </a:endParaRPr>
          </a:p>
        </p:txBody>
      </p:sp>
      <p:sp>
        <p:nvSpPr>
          <p:cNvPr id="5" name="文本框 4"/>
          <p:cNvSpPr txBox="1"/>
          <p:nvPr/>
        </p:nvSpPr>
        <p:spPr>
          <a:xfrm>
            <a:off x="6561897" y="4454435"/>
            <a:ext cx="4326826" cy="769441"/>
          </a:xfrm>
          <a:prstGeom prst="rect">
            <a:avLst/>
          </a:prstGeom>
          <a:noFill/>
        </p:spPr>
        <p:txBody>
          <a:bodyPr wrap="none" rtlCol="0">
            <a:spAutoFit/>
          </a:bodyPr>
          <a:lstStyle/>
          <a:p>
            <a:r>
              <a:rPr lang="en-US" altLang="zh-CN" sz="4400" dirty="0" smtClean="0">
                <a:latin typeface="方正卡通繁体" panose="03000509000000000000" pitchFamily="65" charset="-122"/>
                <a:ea typeface="方正卡通繁体" panose="03000509000000000000" pitchFamily="65" charset="-122"/>
              </a:rPr>
              <a:t>By  zhangshuo</a:t>
            </a:r>
            <a:endParaRPr lang="zh-CN" altLang="en-US" sz="4400" dirty="0">
              <a:latin typeface="方正卡通繁体" panose="03000509000000000000" pitchFamily="65" charset="-122"/>
              <a:ea typeface="方正卡通繁体" panose="03000509000000000000" pitchFamily="65" charset="-122"/>
            </a:endParaRPr>
          </a:p>
        </p:txBody>
      </p:sp>
    </p:spTree>
    <p:extLst>
      <p:ext uri="{BB962C8B-B14F-4D97-AF65-F5344CB8AC3E}">
        <p14:creationId xmlns:p14="http://schemas.microsoft.com/office/powerpoint/2010/main" val="2396110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69471" y="507805"/>
            <a:ext cx="3262432" cy="707886"/>
          </a:xfrm>
          <a:prstGeom prst="rect">
            <a:avLst/>
          </a:prstGeom>
          <a:noFill/>
        </p:spPr>
        <p:txBody>
          <a:bodyPr wrap="none" rtlCol="0">
            <a:spAutoFit/>
          </a:bodyPr>
          <a:lstStyle/>
          <a:p>
            <a:r>
              <a:rPr lang="en-US" altLang="zh-CN" sz="4000" dirty="0" smtClean="0">
                <a:latin typeface="宋体" panose="02010600030101010101" pitchFamily="2" charset="-122"/>
                <a:ea typeface="宋体" panose="02010600030101010101" pitchFamily="2" charset="-122"/>
              </a:rPr>
              <a:t>Java</a:t>
            </a:r>
            <a:r>
              <a:rPr lang="zh-CN" altLang="en-US" sz="4000" dirty="0">
                <a:latin typeface="宋体" panose="02010600030101010101" pitchFamily="2" charset="-122"/>
                <a:ea typeface="宋体" panose="02010600030101010101" pitchFamily="2" charset="-122"/>
              </a:rPr>
              <a:t>解题</a:t>
            </a:r>
            <a:r>
              <a:rPr lang="zh-CN" altLang="en-US" sz="4000" dirty="0" smtClean="0">
                <a:latin typeface="宋体" panose="02010600030101010101" pitchFamily="2" charset="-122"/>
                <a:ea typeface="宋体" panose="02010600030101010101" pitchFamily="2" charset="-122"/>
              </a:rPr>
              <a:t>短板</a:t>
            </a:r>
            <a:endParaRPr lang="zh-CN" altLang="en-US" sz="4000" dirty="0">
              <a:latin typeface="宋体" panose="02010600030101010101" pitchFamily="2" charset="-122"/>
              <a:ea typeface="宋体" panose="02010600030101010101" pitchFamily="2" charset="-122"/>
            </a:endParaRPr>
          </a:p>
        </p:txBody>
      </p:sp>
      <p:sp>
        <p:nvSpPr>
          <p:cNvPr id="12" name="文本框 11"/>
          <p:cNvSpPr txBox="1"/>
          <p:nvPr/>
        </p:nvSpPr>
        <p:spPr>
          <a:xfrm>
            <a:off x="469471" y="1427938"/>
            <a:ext cx="11574483" cy="52014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复杂结构</a:t>
            </a:r>
            <a:r>
              <a:rPr lang="zh-CN" altLang="en-US" sz="2400" dirty="0" smtClean="0">
                <a:solidFill>
                  <a:srgbClr val="FF0000"/>
                </a:solidFill>
                <a:latin typeface="宋体" panose="02010600030101010101" pitchFamily="2" charset="-122"/>
                <a:ea typeface="宋体" panose="02010600030101010101" pitchFamily="2" charset="-122"/>
              </a:rPr>
              <a:t>，对象头较大，且不能精确控制内存</a:t>
            </a:r>
            <a:r>
              <a:rPr lang="zh-CN" altLang="en-US" sz="2400" dirty="0" smtClean="0">
                <a:solidFill>
                  <a:srgbClr val="FF0000"/>
                </a:solidFill>
                <a:latin typeface="宋体" panose="02010600030101010101" pitchFamily="2" charset="-122"/>
                <a:ea typeface="宋体" panose="02010600030101010101" pitchFamily="2" charset="-122"/>
              </a:rPr>
              <a:t>布局（有效设计数据结构）</a:t>
            </a:r>
            <a:endParaRPr lang="en-US" altLang="zh-CN" sz="2400" dirty="0" smtClean="0">
              <a:solidFill>
                <a:srgbClr val="FF0000"/>
              </a:solidFill>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Java</a:t>
            </a:r>
            <a:r>
              <a:rPr lang="zh-CN" altLang="en-US" sz="2400" dirty="0" smtClean="0">
                <a:latin typeface="宋体" panose="02010600030101010101" pitchFamily="2" charset="-122"/>
                <a:ea typeface="宋体" panose="02010600030101010101" pitchFamily="2" charset="-122"/>
              </a:rPr>
              <a:t>对象内存布局：</a:t>
            </a:r>
            <a:r>
              <a:rPr lang="en-US" altLang="zh-CN" sz="2400" dirty="0" smtClean="0">
                <a:latin typeface="宋体" panose="02010600030101010101" pitchFamily="2" charset="-122"/>
                <a:ea typeface="宋体" panose="02010600030101010101" pitchFamily="2" charset="-122"/>
              </a:rPr>
              <a:t>64bit </a:t>
            </a:r>
            <a:r>
              <a:rPr lang="en-US" altLang="zh-CN" sz="2400" dirty="0" err="1" smtClean="0">
                <a:latin typeface="宋体" panose="02010600030101010101" pitchFamily="2" charset="-122"/>
                <a:ea typeface="宋体" panose="02010600030101010101" pitchFamily="2" charset="-122"/>
              </a:rPr>
              <a:t>jvm</a:t>
            </a:r>
            <a:r>
              <a:rPr lang="en-US" altLang="zh-CN" sz="2400" dirty="0" smtClean="0">
                <a:latin typeface="宋体" panose="02010600030101010101" pitchFamily="2" charset="-122"/>
                <a:ea typeface="宋体" panose="02010600030101010101" pitchFamily="2" charset="-122"/>
              </a:rPr>
              <a:t> </a:t>
            </a:r>
            <a:r>
              <a:rPr lang="en-US" altLang="zh-CN" sz="2400" b="1" dirty="0">
                <a:solidFill>
                  <a:srgbClr val="0070C0"/>
                </a:solidFill>
              </a:rPr>
              <a:t>-XX:+</a:t>
            </a:r>
            <a:r>
              <a:rPr lang="en-US" altLang="zh-CN" sz="2400" b="1" dirty="0" err="1" smtClean="0">
                <a:solidFill>
                  <a:srgbClr val="0070C0"/>
                </a:solidFill>
              </a:rPr>
              <a:t>UseCompressedOops</a:t>
            </a:r>
            <a:endParaRPr lang="en-US" altLang="zh-CN" sz="2400" dirty="0" smtClean="0">
              <a:solidFill>
                <a:srgbClr val="0070C0"/>
              </a:solidFill>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Object </a:t>
            </a: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Header</a:t>
            </a:r>
            <a:r>
              <a:rPr lang="zh-CN" altLang="en-US"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Mark </a:t>
            </a:r>
            <a:r>
              <a:rPr lang="en-US" altLang="zh-CN" sz="2400" dirty="0" smtClean="0">
                <a:latin typeface="宋体" panose="02010600030101010101" pitchFamily="2" charset="-122"/>
                <a:ea typeface="宋体" panose="02010600030101010101" pitchFamily="2" charset="-122"/>
              </a:rPr>
              <a:t>Word</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8 </a:t>
            </a:r>
            <a:r>
              <a:rPr lang="en-US" altLang="zh-CN" sz="2400" dirty="0" smtClean="0">
                <a:latin typeface="宋体" panose="02010600030101010101" pitchFamily="2" charset="-122"/>
                <a:ea typeface="宋体" panose="02010600030101010101" pitchFamily="2" charset="-122"/>
              </a:rPr>
              <a:t>bytes </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Klass</a:t>
            </a: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Pointer 4</a:t>
            </a:r>
            <a:r>
              <a:rPr lang="zh-CN" altLang="en-US" sz="2400" dirty="0" smtClean="0">
                <a:latin typeface="宋体" panose="02010600030101010101" pitchFamily="2" charset="-122"/>
                <a:ea typeface="宋体" panose="02010600030101010101" pitchFamily="2" charset="-122"/>
              </a:rPr>
              <a:t>字节））</a:t>
            </a:r>
            <a:r>
              <a:rPr lang="en-US" altLang="zh-CN"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 Primitive </a:t>
            </a:r>
            <a:r>
              <a:rPr lang="en-US" altLang="zh-CN" sz="2400" dirty="0" smtClean="0">
                <a:latin typeface="宋体" panose="02010600030101010101" pitchFamily="2" charset="-122"/>
                <a:ea typeface="宋体" panose="02010600030101010101" pitchFamily="2" charset="-122"/>
              </a:rPr>
              <a:t>Fields(</a:t>
            </a:r>
            <a:r>
              <a:rPr lang="zh-CN" altLang="en-US" sz="2400" dirty="0" smtClean="0">
                <a:latin typeface="宋体" panose="02010600030101010101" pitchFamily="2" charset="-122"/>
                <a:ea typeface="宋体" panose="02010600030101010101" pitchFamily="2" charset="-122"/>
              </a:rPr>
              <a:t>依赖具体类型</a:t>
            </a:r>
            <a:r>
              <a:rPr lang="en-US" altLang="zh-CN"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 Reference </a:t>
            </a:r>
            <a:r>
              <a:rPr lang="en-US" altLang="zh-CN" sz="2400" dirty="0" smtClean="0">
                <a:latin typeface="宋体" panose="02010600030101010101" pitchFamily="2" charset="-122"/>
                <a:ea typeface="宋体" panose="02010600030101010101" pitchFamily="2" charset="-122"/>
              </a:rPr>
              <a:t>Fields</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4</a:t>
            </a:r>
            <a:r>
              <a:rPr lang="zh-CN" altLang="en-US" sz="2400" dirty="0" smtClean="0">
                <a:latin typeface="宋体" panose="02010600030101010101" pitchFamily="2" charset="-122"/>
                <a:ea typeface="宋体" panose="02010600030101010101" pitchFamily="2" charset="-122"/>
              </a:rPr>
              <a:t>字节）</a:t>
            </a:r>
            <a:r>
              <a:rPr lang="en-US" altLang="zh-CN"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 </a:t>
            </a:r>
            <a:r>
              <a:rPr lang="en-US" altLang="zh-CN" sz="2400" dirty="0" smtClean="0">
                <a:latin typeface="宋体" panose="02010600030101010101" pitchFamily="2" charset="-122"/>
                <a:ea typeface="宋体" panose="02010600030101010101" pitchFamily="2" charset="-122"/>
              </a:rPr>
              <a:t>Padding</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8</a:t>
            </a:r>
            <a:r>
              <a:rPr lang="zh-CN" altLang="en-US" sz="2400" dirty="0" smtClean="0">
                <a:latin typeface="宋体" panose="02010600030101010101" pitchFamily="2" charset="-122"/>
                <a:ea typeface="宋体" panose="02010600030101010101" pitchFamily="2" charset="-122"/>
              </a:rPr>
              <a:t>字节对齐）</a:t>
            </a:r>
            <a:endParaRPr lang="en-US" altLang="zh-CN" sz="2400" dirty="0">
              <a:latin typeface="宋体" panose="02010600030101010101" pitchFamily="2" charset="-122"/>
              <a:ea typeface="宋体" panose="02010600030101010101" pitchFamily="2" charset="-122"/>
            </a:endParaRPr>
          </a:p>
          <a:p>
            <a:endParaRPr lang="en-US" altLang="zh-CN" sz="2800"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Long </a:t>
            </a:r>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12 bytes </a:t>
            </a:r>
            <a:r>
              <a:rPr lang="en-US" altLang="zh-CN" sz="2800" dirty="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8 bytes value + 4bytes </a:t>
            </a:r>
            <a:r>
              <a:rPr lang="en-US" altLang="zh-CN" sz="2800" dirty="0" smtClean="0">
                <a:latin typeface="宋体" panose="02010600030101010101" pitchFamily="2" charset="-122"/>
                <a:ea typeface="宋体" panose="02010600030101010101" pitchFamily="2" charset="-122"/>
              </a:rPr>
              <a:t>padding = 24</a:t>
            </a:r>
            <a:endParaRPr lang="en-US" altLang="zh-CN" sz="2800" dirty="0" smtClean="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rPr>
              <a:t>底层</a:t>
            </a:r>
            <a:r>
              <a:rPr lang="zh-CN" altLang="en-US" sz="2400" dirty="0">
                <a:latin typeface="宋体" panose="02010600030101010101" pitchFamily="2" charset="-122"/>
                <a:ea typeface="宋体" panose="02010600030101010101" pitchFamily="2" charset="-122"/>
              </a:rPr>
              <a:t>支持比</a:t>
            </a:r>
            <a:r>
              <a:rPr lang="zh-CN" altLang="en-US" sz="2400" dirty="0" smtClean="0">
                <a:latin typeface="宋体" panose="02010600030101010101" pitchFamily="2" charset="-122"/>
                <a:ea typeface="宋体" panose="02010600030101010101" pitchFamily="2" charset="-122"/>
              </a:rPr>
              <a:t>较少：</a:t>
            </a:r>
            <a:r>
              <a:rPr lang="en-US" altLang="zh-CN" sz="2400" dirty="0" err="1" smtClean="0">
                <a:latin typeface="宋体" panose="02010600030101010101" pitchFamily="2" charset="-122"/>
                <a:ea typeface="宋体" panose="02010600030101010101" pitchFamily="2" charset="-122"/>
              </a:rPr>
              <a:t>dio</a:t>
            </a:r>
            <a:r>
              <a:rPr lang="zh-CN" altLang="en-US" sz="2400" dirty="0" smtClean="0">
                <a:latin typeface="宋体" panose="02010600030101010101" pitchFamily="2" charset="-122"/>
                <a:ea typeface="宋体" panose="02010600030101010101" pitchFamily="2" charset="-122"/>
              </a:rPr>
              <a:t>、系统库函数（</a:t>
            </a:r>
            <a:r>
              <a:rPr lang="en-US" altLang="zh-CN" sz="2400" dirty="0" err="1">
                <a:latin typeface="宋体" panose="02010600030101010101" pitchFamily="2" charset="-122"/>
                <a:ea typeface="宋体" panose="02010600030101010101" pitchFamily="2" charset="-122"/>
              </a:rPr>
              <a:t>c++</a:t>
            </a:r>
            <a:r>
              <a:rPr lang="en-US" altLang="zh-CN" sz="2400" dirty="0">
                <a:latin typeface="宋体" panose="02010600030101010101" pitchFamily="2" charset="-122"/>
                <a:ea typeface="宋体" panose="02010600030101010101" pitchFamily="2" charset="-122"/>
              </a:rPr>
              <a:t> </a:t>
            </a:r>
            <a:r>
              <a:rPr lang="en-US" altLang="zh-CN" sz="2400" dirty="0" err="1">
                <a:latin typeface="宋体" panose="02010600030101010101" pitchFamily="2" charset="-122"/>
                <a:ea typeface="宋体" panose="02010600030101010101" pitchFamily="2" charset="-122"/>
              </a:rPr>
              <a:t>glibc</a:t>
            </a:r>
            <a:r>
              <a:rPr lang="zh-CN" altLang="en-US" sz="2400" dirty="0" smtClean="0">
                <a:latin typeface="宋体" panose="02010600030101010101" pitchFamily="2" charset="-122"/>
                <a:ea typeface="宋体" panose="02010600030101010101" pitchFamily="2" charset="-122"/>
              </a:rPr>
              <a:t>）、内嵌汇编</a:t>
            </a:r>
            <a:r>
              <a:rPr lang="en-US" altLang="zh-CN" sz="2400" dirty="0" smtClean="0">
                <a:latin typeface="宋体" panose="02010600030101010101" pitchFamily="2" charset="-122"/>
                <a:ea typeface="宋体" panose="02010600030101010101" pitchFamily="2" charset="-122"/>
              </a:rPr>
              <a:t>_</a:t>
            </a:r>
            <a:r>
              <a:rPr lang="en-US" altLang="zh-CN" sz="2400" dirty="0" err="1" smtClean="0">
                <a:latin typeface="宋体" panose="02010600030101010101" pitchFamily="2" charset="-122"/>
                <a:ea typeface="宋体" panose="02010600030101010101" pitchFamily="2" charset="-122"/>
              </a:rPr>
              <a:t>asm</a:t>
            </a:r>
            <a:endParaRPr lang="en-US" altLang="zh-CN" sz="2400" dirty="0">
              <a:latin typeface="宋体" panose="02010600030101010101" pitchFamily="2" charset="-122"/>
              <a:ea typeface="宋体" panose="02010600030101010101" pitchFamily="2" charset="-122"/>
            </a:endParaRPr>
          </a:p>
          <a:p>
            <a:endParaRPr lang="en-US" altLang="zh-CN" sz="2400" b="1" dirty="0" smtClean="0"/>
          </a:p>
          <a:p>
            <a:pPr marL="342900" indent="-342900">
              <a:buFont typeface="Arial" panose="020B0604020202020204" pitchFamily="34" charset="0"/>
              <a:buChar char="•"/>
            </a:pPr>
            <a:r>
              <a:rPr lang="zh-CN" altLang="en-US" sz="2400" dirty="0">
                <a:solidFill>
                  <a:srgbClr val="FF0000"/>
                </a:solidFill>
                <a:latin typeface="宋体" panose="02010600030101010101" pitchFamily="2" charset="-122"/>
                <a:ea typeface="宋体" panose="02010600030101010101" pitchFamily="2" charset="-122"/>
              </a:rPr>
              <a:t>好消息：</a:t>
            </a:r>
            <a:endParaRPr lang="en-US" altLang="zh-CN" sz="2400" dirty="0">
              <a:solidFill>
                <a:srgbClr val="FF0000"/>
              </a:solidFill>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en-US" altLang="zh-CN" sz="2800" dirty="0">
                <a:latin typeface="宋体" panose="02010600030101010101" pitchFamily="2" charset="-122"/>
                <a:ea typeface="宋体" panose="02010600030101010101" pitchFamily="2" charset="-122"/>
              </a:rPr>
              <a:t>Java 9 compact strings char -&gt; byte </a:t>
            </a:r>
            <a:r>
              <a:rPr lang="en-US" altLang="zh-CN" sz="2800" dirty="0" smtClean="0">
                <a:latin typeface="宋体" panose="02010600030101010101" pitchFamily="2" charset="-122"/>
                <a:ea typeface="宋体" panose="02010600030101010101" pitchFamily="2" charset="-122"/>
              </a:rPr>
              <a:t> </a:t>
            </a:r>
            <a:r>
              <a:rPr lang="en-US" altLang="zh-CN" sz="2800" dirty="0">
                <a:latin typeface="宋体" panose="02010600030101010101" pitchFamily="2" charset="-122"/>
                <a:ea typeface="宋体" panose="02010600030101010101" pitchFamily="2" charset="-122"/>
              </a:rPr>
              <a:t>size / 2</a:t>
            </a:r>
          </a:p>
          <a:p>
            <a:pPr marL="457200" indent="-457200">
              <a:buFont typeface="Arial" panose="020B0604020202020204" pitchFamily="34" charset="0"/>
              <a:buChar char="•"/>
            </a:pPr>
            <a:r>
              <a:rPr lang="en-US" altLang="zh-CN" sz="2800" dirty="0" smtClean="0">
                <a:latin typeface="宋体" panose="02010600030101010101" pitchFamily="2" charset="-122"/>
                <a:ea typeface="宋体" panose="02010600030101010101" pitchFamily="2" charset="-122"/>
              </a:rPr>
              <a:t>Primitive Type</a:t>
            </a:r>
            <a:endParaRPr lang="en-US" altLang="zh-CN" sz="2800" dirty="0">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zh-CN" altLang="en-US" sz="2800" dirty="0" smtClean="0">
                <a:latin typeface="宋体" panose="02010600030101010101" pitchFamily="2" charset="-122"/>
                <a:ea typeface="宋体" panose="02010600030101010101" pitchFamily="2" charset="-122"/>
              </a:rPr>
              <a:t>并行库很</a:t>
            </a:r>
            <a:r>
              <a:rPr lang="zh-CN" altLang="en-US" sz="2800" dirty="0" smtClean="0">
                <a:latin typeface="宋体" panose="02010600030101010101" pitchFamily="2" charset="-122"/>
                <a:ea typeface="宋体" panose="02010600030101010101" pitchFamily="2" charset="-122"/>
              </a:rPr>
              <a:t>强大 </a:t>
            </a:r>
            <a:r>
              <a:rPr lang="en-US" altLang="zh-CN" sz="2800" dirty="0" smtClean="0">
                <a:latin typeface="宋体" panose="02010600030101010101" pitchFamily="2" charset="-122"/>
                <a:ea typeface="宋体" panose="02010600030101010101" pitchFamily="2" charset="-122"/>
              </a:rPr>
              <a:t>fork-join</a:t>
            </a:r>
            <a:r>
              <a:rPr lang="zh-CN" altLang="en-US"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线程</a:t>
            </a:r>
            <a:r>
              <a:rPr lang="zh-CN" altLang="en-US" sz="2800" dirty="0" smtClean="0">
                <a:latin typeface="宋体" panose="02010600030101010101" pitchFamily="2" charset="-122"/>
                <a:ea typeface="宋体" panose="02010600030101010101" pitchFamily="2" charset="-122"/>
              </a:rPr>
              <a:t>池、并行数据结构</a:t>
            </a:r>
            <a:r>
              <a:rPr lang="zh-CN" altLang="en-US" sz="2800" dirty="0" smtClean="0">
                <a:latin typeface="宋体" panose="02010600030101010101" pitchFamily="2" charset="-122"/>
                <a:ea typeface="宋体" panose="02010600030101010101" pitchFamily="2" charset="-122"/>
              </a:rPr>
              <a:t>、锁</a:t>
            </a:r>
            <a:r>
              <a:rPr lang="zh-CN" altLang="en-US" sz="2800" dirty="0" smtClean="0">
                <a:latin typeface="宋体" panose="02010600030101010101" pitchFamily="2" charset="-122"/>
                <a:ea typeface="宋体" panose="02010600030101010101" pitchFamily="2" charset="-122"/>
              </a:rPr>
              <a:t>、</a:t>
            </a:r>
            <a:r>
              <a:rPr lang="en-US" altLang="zh-CN" sz="2800" dirty="0" err="1" smtClean="0">
                <a:latin typeface="宋体" panose="02010600030101010101" pitchFamily="2" charset="-122"/>
                <a:ea typeface="宋体" panose="02010600030101010101" pitchFamily="2" charset="-122"/>
              </a:rPr>
              <a:t>lockfree</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37968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4091" y="2147752"/>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第一关</a:t>
            </a:r>
            <a:r>
              <a:rPr lang="zh-CN" altLang="en-US" sz="3200" dirty="0" smtClean="0">
                <a:latin typeface="宋体" panose="02010600030101010101" pitchFamily="2" charset="-122"/>
                <a:ea typeface="宋体" panose="02010600030101010101" pitchFamily="2" charset="-122"/>
              </a:rPr>
              <a:t>：</a:t>
            </a:r>
            <a:r>
              <a:rPr lang="en-US" altLang="zh-CN" sz="3200" dirty="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case1 </a:t>
            </a:r>
            <a:r>
              <a:rPr lang="zh-CN" altLang="en-US" sz="3200" dirty="0" smtClean="0">
                <a:latin typeface="宋体" panose="02010600030101010101" pitchFamily="2" charset="-122"/>
                <a:ea typeface="宋体" panose="02010600030101010101" pitchFamily="2" charset="-122"/>
              </a:rPr>
              <a:t>正确性 </a:t>
            </a:r>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效率</a:t>
            </a:r>
            <a:endParaRPr lang="zh-CN" altLang="en-US" sz="3200" dirty="0">
              <a:latin typeface="宋体" panose="02010600030101010101" pitchFamily="2" charset="-122"/>
              <a:ea typeface="宋体" panose="02010600030101010101" pitchFamily="2" charset="-122"/>
            </a:endParaRPr>
          </a:p>
        </p:txBody>
      </p:sp>
      <p:sp>
        <p:nvSpPr>
          <p:cNvPr id="6" name="文本框 5"/>
          <p:cNvSpPr txBox="1"/>
          <p:nvPr/>
        </p:nvSpPr>
        <p:spPr>
          <a:xfrm>
            <a:off x="2244091" y="4765766"/>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第三关</a:t>
            </a:r>
            <a:r>
              <a:rPr lang="zh-CN" altLang="en-US" sz="3200" dirty="0" smtClean="0">
                <a:latin typeface="宋体" panose="02010600030101010101" pitchFamily="2" charset="-122"/>
                <a:ea typeface="宋体" panose="02010600030101010101" pitchFamily="2" charset="-122"/>
              </a:rPr>
              <a:t>：</a:t>
            </a:r>
            <a:r>
              <a:rPr lang="en-US" altLang="zh-CN" sz="3200" dirty="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case5 </a:t>
            </a:r>
            <a:r>
              <a:rPr lang="zh-CN" altLang="en-US" sz="3200" dirty="0" smtClean="0">
                <a:latin typeface="宋体" panose="02010600030101010101" pitchFamily="2" charset="-122"/>
                <a:ea typeface="宋体" panose="02010600030101010101" pitchFamily="2" charset="-122"/>
              </a:rPr>
              <a:t>超大数据量 </a:t>
            </a:r>
            <a:r>
              <a:rPr lang="en-US" altLang="zh-CN" sz="3200" dirty="0" err="1" smtClean="0">
                <a:latin typeface="宋体" panose="02010600030101010101" pitchFamily="2" charset="-122"/>
                <a:ea typeface="宋体" panose="02010600030101010101" pitchFamily="2" charset="-122"/>
              </a:rPr>
              <a:t>cpu</a:t>
            </a:r>
            <a:endParaRPr lang="zh-CN" altLang="en-US" sz="3200" dirty="0">
              <a:latin typeface="宋体" panose="02010600030101010101" pitchFamily="2" charset="-122"/>
              <a:ea typeface="宋体" panose="02010600030101010101" pitchFamily="2" charset="-122"/>
            </a:endParaRPr>
          </a:p>
        </p:txBody>
      </p:sp>
      <p:sp>
        <p:nvSpPr>
          <p:cNvPr id="7" name="文本框 6"/>
          <p:cNvSpPr txBox="1"/>
          <p:nvPr/>
        </p:nvSpPr>
        <p:spPr>
          <a:xfrm>
            <a:off x="2244091" y="3554730"/>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第二关</a:t>
            </a:r>
            <a:r>
              <a:rPr lang="zh-CN" altLang="en-US" sz="3200" dirty="0" smtClean="0">
                <a:latin typeface="宋体" panose="02010600030101010101" pitchFamily="2" charset="-122"/>
                <a:ea typeface="宋体" panose="02010600030101010101" pitchFamily="2" charset="-122"/>
              </a:rPr>
              <a:t>：</a:t>
            </a:r>
            <a:r>
              <a:rPr lang="en-US" altLang="zh-CN" sz="3200" dirty="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case2-4 </a:t>
            </a:r>
            <a:r>
              <a:rPr lang="zh-CN" altLang="en-US" sz="3200" dirty="0" smtClean="0">
                <a:latin typeface="宋体" panose="02010600030101010101" pitchFamily="2" charset="-122"/>
                <a:ea typeface="宋体" panose="02010600030101010101" pitchFamily="2" charset="-122"/>
              </a:rPr>
              <a:t>大数据量 内存</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40275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第一关</a:t>
            </a:r>
            <a:r>
              <a:rPr lang="zh-CN" altLang="en-US" sz="3200" dirty="0" smtClean="0">
                <a:latin typeface="宋体" panose="02010600030101010101" pitchFamily="2" charset="-122"/>
                <a:ea typeface="宋体" panose="02010600030101010101" pitchFamily="2" charset="-122"/>
              </a:rPr>
              <a:t>：</a:t>
            </a:r>
            <a:r>
              <a:rPr lang="en-US" altLang="zh-CN" sz="3200" dirty="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case1 </a:t>
            </a:r>
            <a:r>
              <a:rPr lang="zh-CN" altLang="en-US" sz="3200" dirty="0" smtClean="0">
                <a:latin typeface="宋体" panose="02010600030101010101" pitchFamily="2" charset="-122"/>
                <a:ea typeface="宋体" panose="02010600030101010101" pitchFamily="2" charset="-122"/>
              </a:rPr>
              <a:t>正确性 </a:t>
            </a:r>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效率</a:t>
            </a:r>
            <a:endParaRPr lang="zh-CN" altLang="en-US" sz="3200" dirty="0">
              <a:latin typeface="宋体" panose="02010600030101010101" pitchFamily="2" charset="-122"/>
              <a:ea typeface="宋体" panose="02010600030101010101" pitchFamily="2" charset="-122"/>
            </a:endParaRPr>
          </a:p>
        </p:txBody>
      </p:sp>
      <p:sp>
        <p:nvSpPr>
          <p:cNvPr id="12" name="文本框 11"/>
          <p:cNvSpPr txBox="1"/>
          <p:nvPr/>
        </p:nvSpPr>
        <p:spPr>
          <a:xfrm>
            <a:off x="635726" y="1418291"/>
            <a:ext cx="10604929" cy="584775"/>
          </a:xfrm>
          <a:prstGeom prst="rect">
            <a:avLst/>
          </a:prstGeom>
          <a:noFill/>
        </p:spPr>
        <p:txBody>
          <a:bodyPr wrap="square" rtlCol="0">
            <a:spAutoFit/>
          </a:bodyPr>
          <a:lstStyle/>
          <a:p>
            <a:r>
              <a:rPr lang="en-US" altLang="zh-CN" sz="3200" dirty="0" smtClean="0">
                <a:latin typeface="宋体" panose="02010600030101010101" pitchFamily="2" charset="-122"/>
                <a:ea typeface="宋体" panose="02010600030101010101" pitchFamily="2" charset="-122"/>
              </a:rPr>
              <a:t>Java</a:t>
            </a:r>
            <a:r>
              <a:rPr lang="zh-CN" altLang="en-US" sz="3200" dirty="0" smtClean="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demo </a:t>
            </a:r>
            <a:r>
              <a:rPr lang="zh-CN" altLang="en-US" sz="3200" dirty="0" smtClean="0">
                <a:latin typeface="宋体" panose="02010600030101010101" pitchFamily="2" charset="-122"/>
                <a:ea typeface="宋体" panose="02010600030101010101" pitchFamily="2" charset="-122"/>
              </a:rPr>
              <a:t>代码  面向对象 </a:t>
            </a:r>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逻辑错误</a:t>
            </a:r>
            <a:endParaRPr lang="zh-CN" altLang="en-US" sz="3200" dirty="0">
              <a:latin typeface="宋体" panose="02010600030101010101" pitchFamily="2" charset="-122"/>
              <a:ea typeface="宋体" panose="02010600030101010101" pitchFamily="2" charset="-122"/>
            </a:endParaRPr>
          </a:p>
        </p:txBody>
      </p:sp>
      <p:sp>
        <p:nvSpPr>
          <p:cNvPr id="14" name="文本框 13"/>
          <p:cNvSpPr txBox="1"/>
          <p:nvPr/>
        </p:nvSpPr>
        <p:spPr>
          <a:xfrm>
            <a:off x="715190" y="2263199"/>
            <a:ext cx="5756365" cy="584775"/>
          </a:xfrm>
          <a:prstGeom prst="rect">
            <a:avLst/>
          </a:prstGeom>
          <a:noFill/>
        </p:spPr>
        <p:txBody>
          <a:bodyPr wrap="square" rtlCol="0">
            <a:spAutoFit/>
          </a:bodyPr>
          <a:lstStyle/>
          <a:p>
            <a:r>
              <a:rPr lang="en-US" altLang="zh-CN" sz="3200" dirty="0" err="1">
                <a:latin typeface="宋体" panose="02010600030101010101" pitchFamily="2" charset="-122"/>
                <a:ea typeface="宋体" panose="02010600030101010101" pitchFamily="2" charset="-122"/>
              </a:rPr>
              <a:t>c</a:t>
            </a:r>
            <a:r>
              <a:rPr lang="en-US" altLang="zh-CN" sz="3200" dirty="0" err="1" smtClean="0">
                <a:latin typeface="宋体" panose="02010600030101010101" pitchFamily="2" charset="-122"/>
                <a:ea typeface="宋体" panose="02010600030101010101" pitchFamily="2" charset="-122"/>
              </a:rPr>
              <a:t>++</a:t>
            </a:r>
            <a:r>
              <a:rPr lang="en-US" altLang="zh-CN" sz="3200" dirty="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demo </a:t>
            </a:r>
            <a:r>
              <a:rPr lang="zh-CN" altLang="en-US" sz="3200" dirty="0" smtClean="0">
                <a:latin typeface="宋体" panose="02010600030101010101" pitchFamily="2" charset="-122"/>
                <a:ea typeface="宋体" panose="02010600030101010101" pitchFamily="2" charset="-122"/>
              </a:rPr>
              <a:t>代码 </a:t>
            </a:r>
            <a:r>
              <a:rPr lang="en-US" altLang="zh-CN" sz="3200" dirty="0" smtClean="0">
                <a:latin typeface="宋体" panose="02010600030101010101" pitchFamily="2" charset="-122"/>
                <a:ea typeface="宋体" panose="02010600030101010101" pitchFamily="2" charset="-122"/>
              </a:rPr>
              <a:t>800s</a:t>
            </a:r>
            <a:endParaRPr lang="zh-CN" altLang="en-US" sz="3200" dirty="0">
              <a:latin typeface="宋体" panose="02010600030101010101" pitchFamily="2" charset="-122"/>
              <a:ea typeface="宋体" panose="02010600030101010101" pitchFamily="2" charset="-122"/>
            </a:endParaRPr>
          </a:p>
        </p:txBody>
      </p:sp>
      <p:sp>
        <p:nvSpPr>
          <p:cNvPr id="15" name="文本框 14"/>
          <p:cNvSpPr txBox="1"/>
          <p:nvPr/>
        </p:nvSpPr>
        <p:spPr>
          <a:xfrm>
            <a:off x="427262" y="4710580"/>
            <a:ext cx="12088587" cy="1077218"/>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翻译 </a:t>
            </a:r>
            <a:r>
              <a:rPr lang="en-US" altLang="zh-CN" sz="3200" dirty="0" err="1" smtClean="0">
                <a:latin typeface="宋体" panose="02010600030101010101" pitchFamily="2" charset="-122"/>
                <a:ea typeface="宋体" panose="02010600030101010101" pitchFamily="2" charset="-122"/>
              </a:rPr>
              <a:t>c++</a:t>
            </a:r>
            <a:r>
              <a:rPr lang="en-US" altLang="zh-CN" sz="3200" dirty="0" smtClean="0">
                <a:latin typeface="宋体" panose="02010600030101010101" pitchFamily="2" charset="-122"/>
                <a:ea typeface="宋体" panose="02010600030101010101" pitchFamily="2" charset="-122"/>
              </a:rPr>
              <a:t> -&gt; java  </a:t>
            </a:r>
            <a:r>
              <a:rPr lang="zh-CN" altLang="en-US" sz="3200" dirty="0" smtClean="0">
                <a:latin typeface="宋体" panose="02010600030101010101" pitchFamily="2" charset="-122"/>
                <a:ea typeface="宋体" panose="02010600030101010101" pitchFamily="2" charset="-122"/>
              </a:rPr>
              <a:t>超时 跑了一晚上（单线程、</a:t>
            </a:r>
            <a:r>
              <a:rPr lang="en-US" altLang="zh-CN" sz="3200" dirty="0" err="1" smtClean="0">
                <a:latin typeface="宋体" panose="02010600030101010101" pitchFamily="2" charset="-122"/>
                <a:ea typeface="宋体" panose="02010600030101010101" pitchFamily="2" charset="-122"/>
              </a:rPr>
              <a:t>url</a:t>
            </a:r>
            <a:r>
              <a:rPr lang="zh-CN" altLang="en-US" sz="3200" dirty="0" smtClean="0">
                <a:latin typeface="宋体" panose="02010600030101010101" pitchFamily="2" charset="-122"/>
                <a:ea typeface="宋体" panose="02010600030101010101" pitchFamily="2" charset="-122"/>
              </a:rPr>
              <a:t>文本对比</a:t>
            </a:r>
            <a:r>
              <a:rPr lang="zh-CN" altLang="en-US" sz="3200" dirty="0" smtClean="0">
                <a:latin typeface="宋体" panose="02010600030101010101" pitchFamily="2" charset="-122"/>
                <a:ea typeface="宋体" panose="02010600030101010101" pitchFamily="2" charset="-122"/>
              </a:rPr>
              <a:t>）</a:t>
            </a:r>
            <a:endParaRPr lang="en-US" altLang="zh-CN" sz="3200" dirty="0" smtClean="0">
              <a:latin typeface="宋体" panose="02010600030101010101" pitchFamily="2" charset="-122"/>
              <a:ea typeface="宋体" panose="02010600030101010101" pitchFamily="2" charset="-122"/>
            </a:endParaRPr>
          </a:p>
          <a:p>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看代码</a:t>
            </a:r>
            <a:endParaRPr lang="en-US" altLang="zh-CN" sz="32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77067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7413" y="415518"/>
            <a:ext cx="9256419"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第一关：匹配</a:t>
            </a:r>
            <a:r>
              <a:rPr lang="zh-CN" altLang="en-US" sz="3200" dirty="0" smtClean="0">
                <a:latin typeface="宋体" panose="02010600030101010101" pitchFamily="2" charset="-122"/>
                <a:ea typeface="宋体" panose="02010600030101010101" pitchFamily="2" charset="-122"/>
              </a:rPr>
              <a:t>算法  设计代码主流程</a:t>
            </a:r>
            <a:endParaRPr lang="zh-CN" altLang="en-US" sz="3200" dirty="0">
              <a:latin typeface="宋体" panose="02010600030101010101" pitchFamily="2" charset="-122"/>
              <a:ea typeface="宋体" panose="02010600030101010101" pitchFamily="2" charset="-122"/>
            </a:endParaRPr>
          </a:p>
        </p:txBody>
      </p:sp>
      <p:sp>
        <p:nvSpPr>
          <p:cNvPr id="69" name="文本框 68"/>
          <p:cNvSpPr txBox="1"/>
          <p:nvPr/>
        </p:nvSpPr>
        <p:spPr>
          <a:xfrm>
            <a:off x="1454331" y="2934352"/>
            <a:ext cx="8229865" cy="255454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正确性</a:t>
            </a:r>
            <a:r>
              <a:rPr lang="en-US" altLang="zh-CN" sz="3200" dirty="0" smtClean="0">
                <a:latin typeface="宋体" panose="02010600030101010101" pitchFamily="2" charset="-122"/>
                <a:ea typeface="宋体" panose="02010600030101010101" pitchFamily="2" charset="-122"/>
              </a:rPr>
              <a:t>ok</a:t>
            </a:r>
            <a:r>
              <a:rPr lang="zh-CN" altLang="en-US" sz="3200" dirty="0" smtClean="0">
                <a:latin typeface="宋体" panose="02010600030101010101" pitchFamily="2" charset="-122"/>
                <a:ea typeface="宋体" panose="02010600030101010101" pitchFamily="2" charset="-122"/>
              </a:rPr>
              <a:t>，但需要提升匹配速度</a:t>
            </a:r>
            <a:r>
              <a:rPr lang="en-US" altLang="zh-CN" sz="3200" dirty="0" smtClean="0">
                <a:latin typeface="宋体" panose="02010600030101010101" pitchFamily="2" charset="-122"/>
                <a:ea typeface="宋体" panose="02010600030101010101" pitchFamily="2" charset="-122"/>
              </a:rPr>
              <a:t>:</a:t>
            </a:r>
            <a:endParaRPr lang="en-US" altLang="zh-CN" sz="3200" dirty="0">
              <a:latin typeface="宋体" panose="02010600030101010101" pitchFamily="2" charset="-122"/>
              <a:ea typeface="宋体" panose="02010600030101010101" pitchFamily="2" charset="-122"/>
            </a:endParaRPr>
          </a:p>
          <a:p>
            <a:r>
              <a:rPr lang="en-US" altLang="zh-CN" sz="3200" dirty="0" smtClean="0">
                <a:latin typeface="宋体" panose="02010600030101010101" pitchFamily="2" charset="-122"/>
                <a:ea typeface="宋体" panose="02010600030101010101" pitchFamily="2" charset="-122"/>
              </a:rPr>
              <a:t>1.</a:t>
            </a:r>
            <a:r>
              <a:rPr lang="zh-CN" altLang="en-US" sz="3200" dirty="0" smtClean="0">
                <a:latin typeface="宋体" panose="02010600030101010101" pitchFamily="2" charset="-122"/>
                <a:ea typeface="宋体" panose="02010600030101010101" pitchFamily="2" charset="-122"/>
              </a:rPr>
              <a:t>分离</a:t>
            </a:r>
            <a:r>
              <a:rPr lang="en-US" altLang="zh-CN" sz="3200" dirty="0" err="1" smtClean="0">
                <a:latin typeface="宋体" panose="02010600030101010101" pitchFamily="2" charset="-122"/>
                <a:ea typeface="宋体" panose="02010600030101010101" pitchFamily="2" charset="-122"/>
              </a:rPr>
              <a:t>io</a:t>
            </a:r>
            <a:r>
              <a:rPr lang="zh-CN" altLang="en-US" sz="3200" dirty="0" smtClean="0">
                <a:latin typeface="宋体" panose="02010600030101010101" pitchFamily="2" charset="-122"/>
                <a:ea typeface="宋体" panose="02010600030101010101" pitchFamily="2" charset="-122"/>
              </a:rPr>
              <a:t>与</a:t>
            </a:r>
            <a:r>
              <a:rPr lang="en-US" altLang="zh-CN" sz="3200" dirty="0" err="1" smtClean="0">
                <a:latin typeface="宋体" panose="02010600030101010101" pitchFamily="2" charset="-122"/>
                <a:ea typeface="宋体" panose="02010600030101010101" pitchFamily="2" charset="-122"/>
              </a:rPr>
              <a:t>cpu</a:t>
            </a:r>
            <a:r>
              <a:rPr lang="zh-CN" altLang="en-US" sz="3200" dirty="0" smtClean="0">
                <a:latin typeface="宋体" panose="02010600030101010101" pitchFamily="2" charset="-122"/>
                <a:ea typeface="宋体" panose="02010600030101010101" pitchFamily="2" charset="-122"/>
              </a:rPr>
              <a:t>计算，并行执行，不要闲下来</a:t>
            </a:r>
            <a:endParaRPr lang="en-US" altLang="zh-CN" sz="3200" dirty="0" smtClean="0">
              <a:latin typeface="宋体" panose="02010600030101010101" pitchFamily="2" charset="-122"/>
              <a:ea typeface="宋体" panose="02010600030101010101" pitchFamily="2" charset="-122"/>
            </a:endParaRPr>
          </a:p>
          <a:p>
            <a:r>
              <a:rPr lang="en-US" altLang="zh-CN" sz="3200" dirty="0" smtClean="0">
                <a:latin typeface="宋体" panose="02010600030101010101" pitchFamily="2" charset="-122"/>
                <a:ea typeface="宋体" panose="02010600030101010101" pitchFamily="2" charset="-122"/>
              </a:rPr>
              <a:t>2.</a:t>
            </a:r>
            <a:r>
              <a:rPr lang="zh-CN" altLang="en-US" sz="3200" dirty="0" smtClean="0">
                <a:latin typeface="宋体" panose="02010600030101010101" pitchFamily="2" charset="-122"/>
                <a:ea typeface="宋体" panose="02010600030101010101" pitchFamily="2" charset="-122"/>
              </a:rPr>
              <a:t>利用多线程提升</a:t>
            </a:r>
            <a:r>
              <a:rPr lang="en-US" altLang="zh-CN" sz="3200" dirty="0" err="1" smtClean="0">
                <a:latin typeface="宋体" panose="02010600030101010101" pitchFamily="2" charset="-122"/>
                <a:ea typeface="宋体" panose="02010600030101010101" pitchFamily="2" charset="-122"/>
              </a:rPr>
              <a:t>cpu</a:t>
            </a:r>
            <a:r>
              <a:rPr lang="zh-CN" altLang="en-US" sz="3200" dirty="0" smtClean="0">
                <a:latin typeface="宋体" panose="02010600030101010101" pitchFamily="2" charset="-122"/>
                <a:ea typeface="宋体" panose="02010600030101010101" pitchFamily="2" charset="-122"/>
              </a:rPr>
              <a:t>（</a:t>
            </a:r>
            <a:r>
              <a:rPr lang="en-US" altLang="zh-CN" sz="3200" dirty="0" err="1" smtClean="0">
                <a:latin typeface="宋体" panose="02010600030101010101" pitchFamily="2" charset="-122"/>
                <a:ea typeface="宋体" panose="02010600030101010101" pitchFamily="2" charset="-122"/>
              </a:rPr>
              <a:t>io</a:t>
            </a:r>
            <a:r>
              <a:rPr lang="zh-CN" altLang="en-US" sz="3200" dirty="0" smtClean="0">
                <a:latin typeface="宋体" panose="02010600030101010101" pitchFamily="2" charset="-122"/>
                <a:ea typeface="宋体" panose="02010600030101010101" pitchFamily="2" charset="-122"/>
              </a:rPr>
              <a:t>要不要多线程？）</a:t>
            </a:r>
            <a:endParaRPr lang="en-US" altLang="zh-CN" sz="3200" dirty="0" smtClean="0">
              <a:latin typeface="宋体" panose="02010600030101010101" pitchFamily="2" charset="-122"/>
              <a:ea typeface="宋体" panose="02010600030101010101" pitchFamily="2" charset="-122"/>
            </a:endParaRPr>
          </a:p>
          <a:p>
            <a:r>
              <a:rPr lang="en-US" altLang="zh-CN" sz="3200" dirty="0" smtClean="0">
                <a:latin typeface="宋体" panose="02010600030101010101" pitchFamily="2" charset="-122"/>
                <a:ea typeface="宋体" panose="02010600030101010101" pitchFamily="2" charset="-122"/>
              </a:rPr>
              <a:t>3.</a:t>
            </a:r>
            <a:r>
              <a:rPr lang="zh-CN" altLang="en-US" sz="3200" dirty="0" smtClean="0">
                <a:latin typeface="宋体" panose="02010600030101010101" pitchFamily="2" charset="-122"/>
                <a:ea typeface="宋体" panose="02010600030101010101" pitchFamily="2" charset="-122"/>
              </a:rPr>
              <a:t>优化文本匹配算法</a:t>
            </a:r>
            <a:endParaRPr lang="en-US" altLang="zh-CN" sz="3200" dirty="0" smtClean="0">
              <a:latin typeface="宋体" panose="02010600030101010101" pitchFamily="2" charset="-122"/>
              <a:ea typeface="宋体" panose="02010600030101010101" pitchFamily="2" charset="-122"/>
            </a:endParaRPr>
          </a:p>
          <a:p>
            <a:r>
              <a:rPr lang="en-US" altLang="zh-CN" sz="3200" dirty="0" smtClean="0">
                <a:latin typeface="宋体" panose="02010600030101010101" pitchFamily="2" charset="-122"/>
                <a:ea typeface="宋体" panose="02010600030101010101" pitchFamily="2" charset="-122"/>
              </a:rPr>
              <a:t>4.</a:t>
            </a:r>
            <a:r>
              <a:rPr lang="zh-CN" altLang="en-US" sz="3200" dirty="0" smtClean="0">
                <a:latin typeface="宋体" panose="02010600030101010101" pitchFamily="2" charset="-122"/>
                <a:ea typeface="宋体" panose="02010600030101010101" pitchFamily="2" charset="-122"/>
              </a:rPr>
              <a:t>优化</a:t>
            </a:r>
            <a:r>
              <a:rPr lang="en-US" altLang="zh-CN" sz="3200" dirty="0" smtClean="0">
                <a:latin typeface="宋体" panose="02010600030101010101" pitchFamily="2" charset="-122"/>
                <a:ea typeface="宋体" panose="02010600030101010101" pitchFamily="2" charset="-122"/>
              </a:rPr>
              <a:t>input</a:t>
            </a:r>
            <a:r>
              <a:rPr lang="zh-CN" altLang="en-US" sz="3200" dirty="0" smtClean="0">
                <a:latin typeface="宋体" panose="02010600030101010101" pitchFamily="2" charset="-122"/>
                <a:ea typeface="宋体" panose="02010600030101010101" pitchFamily="2" charset="-122"/>
              </a:rPr>
              <a:t>和</a:t>
            </a:r>
            <a:r>
              <a:rPr lang="en-US" altLang="zh-CN" sz="3200" dirty="0" smtClean="0">
                <a:latin typeface="宋体" panose="02010600030101010101" pitchFamily="2" charset="-122"/>
                <a:ea typeface="宋体" panose="02010600030101010101" pitchFamily="2" charset="-122"/>
              </a:rPr>
              <a:t>output</a:t>
            </a:r>
            <a:endParaRPr lang="zh-CN" altLang="en-US" sz="3200" dirty="0">
              <a:latin typeface="宋体" panose="02010600030101010101" pitchFamily="2" charset="-122"/>
              <a:ea typeface="宋体" panose="02010600030101010101" pitchFamily="2" charset="-122"/>
            </a:endParaRPr>
          </a:p>
        </p:txBody>
      </p:sp>
      <p:sp>
        <p:nvSpPr>
          <p:cNvPr id="70" name="矩形 69"/>
          <p:cNvSpPr/>
          <p:nvPr/>
        </p:nvSpPr>
        <p:spPr>
          <a:xfrm>
            <a:off x="1454331" y="1636400"/>
            <a:ext cx="1727490" cy="66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Read -&gt; Build domain</a:t>
            </a:r>
            <a:endParaRPr lang="zh-CN" altLang="en-US" dirty="0"/>
          </a:p>
        </p:txBody>
      </p:sp>
      <p:sp>
        <p:nvSpPr>
          <p:cNvPr id="71" name="矩形 70"/>
          <p:cNvSpPr/>
          <p:nvPr/>
        </p:nvSpPr>
        <p:spPr>
          <a:xfrm>
            <a:off x="3972266" y="1636397"/>
            <a:ext cx="1731848" cy="66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Read -&gt; Build</a:t>
            </a:r>
          </a:p>
          <a:p>
            <a:pPr algn="ctr"/>
            <a:r>
              <a:rPr lang="en-US" altLang="zh-CN" dirty="0" smtClean="0"/>
              <a:t>prefix</a:t>
            </a:r>
            <a:endParaRPr lang="zh-CN" altLang="en-US" dirty="0"/>
          </a:p>
        </p:txBody>
      </p:sp>
      <p:sp>
        <p:nvSpPr>
          <p:cNvPr id="72" name="矩形 71"/>
          <p:cNvSpPr/>
          <p:nvPr/>
        </p:nvSpPr>
        <p:spPr>
          <a:xfrm>
            <a:off x="6575113" y="1636397"/>
            <a:ext cx="2960774" cy="66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Read -&gt; Filter -&gt; output</a:t>
            </a:r>
          </a:p>
          <a:p>
            <a:pPr algn="ctr"/>
            <a:r>
              <a:rPr lang="en-US" altLang="zh-CN" dirty="0" err="1" smtClean="0"/>
              <a:t>url</a:t>
            </a:r>
            <a:endParaRPr lang="zh-CN" altLang="en-US" dirty="0"/>
          </a:p>
        </p:txBody>
      </p:sp>
      <p:cxnSp>
        <p:nvCxnSpPr>
          <p:cNvPr id="75" name="直接箭头连接符 74"/>
          <p:cNvCxnSpPr>
            <a:stCxn id="70" idx="3"/>
            <a:endCxn id="71" idx="1"/>
          </p:cNvCxnSpPr>
          <p:nvPr/>
        </p:nvCxnSpPr>
        <p:spPr>
          <a:xfrm flipV="1">
            <a:off x="3181821" y="1967323"/>
            <a:ext cx="790445"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1" idx="3"/>
            <a:endCxn id="72" idx="1"/>
          </p:cNvCxnSpPr>
          <p:nvPr/>
        </p:nvCxnSpPr>
        <p:spPr>
          <a:xfrm>
            <a:off x="5704114" y="1967323"/>
            <a:ext cx="87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48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1194" y="318155"/>
            <a:ext cx="9256419" cy="707886"/>
          </a:xfrm>
          <a:prstGeom prst="rect">
            <a:avLst/>
          </a:prstGeom>
          <a:noFill/>
        </p:spPr>
        <p:txBody>
          <a:bodyPr wrap="square" rtlCol="0">
            <a:spAutoFit/>
          </a:bodyPr>
          <a:lstStyle/>
          <a:p>
            <a:r>
              <a:rPr lang="zh-CN" altLang="en-US" sz="4000" dirty="0" smtClean="0">
                <a:latin typeface="宋体" panose="02010600030101010101" pitchFamily="2" charset="-122"/>
                <a:ea typeface="宋体" panose="02010600030101010101" pitchFamily="2" charset="-122"/>
              </a:rPr>
              <a:t>设计代码主流程 </a:t>
            </a:r>
            <a:r>
              <a:rPr lang="en-US" altLang="zh-CN" sz="4000" dirty="0" smtClean="0">
                <a:latin typeface="宋体" panose="02010600030101010101" pitchFamily="2" charset="-122"/>
                <a:ea typeface="宋体" panose="02010600030101010101" pitchFamily="2" charset="-122"/>
              </a:rPr>
              <a:t>-- </a:t>
            </a:r>
            <a:r>
              <a:rPr lang="zh-CN" altLang="en-US" sz="4000" dirty="0">
                <a:latin typeface="宋体" panose="02010600030101010101" pitchFamily="2" charset="-122"/>
                <a:ea typeface="宋体" panose="02010600030101010101" pitchFamily="2" charset="-122"/>
              </a:rPr>
              <a:t>尽量让</a:t>
            </a:r>
            <a:r>
              <a:rPr lang="en-US" altLang="zh-CN" sz="4000" dirty="0" err="1">
                <a:latin typeface="宋体" panose="02010600030101010101" pitchFamily="2" charset="-122"/>
                <a:ea typeface="宋体" panose="02010600030101010101" pitchFamily="2" charset="-122"/>
              </a:rPr>
              <a:t>io</a:t>
            </a:r>
            <a:r>
              <a:rPr lang="zh-CN" altLang="en-US" sz="4000" dirty="0">
                <a:latin typeface="宋体" panose="02010600030101010101" pitchFamily="2" charset="-122"/>
                <a:ea typeface="宋体" panose="02010600030101010101" pitchFamily="2" charset="-122"/>
              </a:rPr>
              <a:t>与</a:t>
            </a:r>
            <a:r>
              <a:rPr lang="en-US" altLang="zh-CN" sz="4000" dirty="0" err="1">
                <a:latin typeface="宋体" panose="02010600030101010101" pitchFamily="2" charset="-122"/>
                <a:ea typeface="宋体" panose="02010600030101010101" pitchFamily="2" charset="-122"/>
              </a:rPr>
              <a:t>cpu</a:t>
            </a:r>
            <a:r>
              <a:rPr lang="zh-CN" altLang="en-US" sz="4000" dirty="0">
                <a:latin typeface="宋体" panose="02010600030101010101" pitchFamily="2" charset="-122"/>
                <a:ea typeface="宋体" panose="02010600030101010101" pitchFamily="2" charset="-122"/>
              </a:rPr>
              <a:t>并行</a:t>
            </a:r>
          </a:p>
        </p:txBody>
      </p:sp>
      <p:sp>
        <p:nvSpPr>
          <p:cNvPr id="14" name="圆角矩形 13"/>
          <p:cNvSpPr/>
          <p:nvPr/>
        </p:nvSpPr>
        <p:spPr>
          <a:xfrm>
            <a:off x="3496193" y="2823865"/>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3496193" y="3110008"/>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3496193" y="3377924"/>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3496193" y="3654892"/>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3496193" y="3959262"/>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496193" y="4245405"/>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96193" y="4513321"/>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3496193" y="4790289"/>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H="1">
            <a:off x="2098765" y="1366982"/>
            <a:ext cx="18472" cy="159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098765" y="3131005"/>
            <a:ext cx="9236" cy="141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2108001" y="4729019"/>
            <a:ext cx="9236" cy="144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356002" y="2000244"/>
            <a:ext cx="1693092" cy="369332"/>
          </a:xfrm>
          <a:prstGeom prst="rect">
            <a:avLst/>
          </a:prstGeom>
          <a:noFill/>
        </p:spPr>
        <p:txBody>
          <a:bodyPr wrap="none" rtlCol="0">
            <a:spAutoFit/>
          </a:bodyPr>
          <a:lstStyle/>
          <a:p>
            <a:r>
              <a:rPr lang="en-US" altLang="zh-CN" dirty="0" smtClean="0"/>
              <a:t>Io read domain</a:t>
            </a:r>
            <a:endParaRPr lang="zh-CN" altLang="en-US" dirty="0"/>
          </a:p>
        </p:txBody>
      </p:sp>
      <p:sp>
        <p:nvSpPr>
          <p:cNvPr id="50" name="文本框 49"/>
          <p:cNvSpPr txBox="1"/>
          <p:nvPr/>
        </p:nvSpPr>
        <p:spPr>
          <a:xfrm>
            <a:off x="402616" y="3551922"/>
            <a:ext cx="1489510" cy="369332"/>
          </a:xfrm>
          <a:prstGeom prst="rect">
            <a:avLst/>
          </a:prstGeom>
          <a:noFill/>
        </p:spPr>
        <p:txBody>
          <a:bodyPr wrap="none" rtlCol="0">
            <a:spAutoFit/>
          </a:bodyPr>
          <a:lstStyle/>
          <a:p>
            <a:r>
              <a:rPr lang="en-US" altLang="zh-CN" dirty="0" smtClean="0"/>
              <a:t>Io read prefix</a:t>
            </a:r>
            <a:endParaRPr lang="zh-CN" altLang="en-US" dirty="0"/>
          </a:p>
        </p:txBody>
      </p:sp>
      <p:sp>
        <p:nvSpPr>
          <p:cNvPr id="51" name="文本框 50"/>
          <p:cNvSpPr txBox="1"/>
          <p:nvPr/>
        </p:nvSpPr>
        <p:spPr>
          <a:xfrm>
            <a:off x="639151" y="5264789"/>
            <a:ext cx="1196161" cy="369332"/>
          </a:xfrm>
          <a:prstGeom prst="rect">
            <a:avLst/>
          </a:prstGeom>
          <a:noFill/>
        </p:spPr>
        <p:txBody>
          <a:bodyPr wrap="none" rtlCol="0">
            <a:spAutoFit/>
          </a:bodyPr>
          <a:lstStyle/>
          <a:p>
            <a:r>
              <a:rPr lang="en-US" altLang="zh-CN" dirty="0" smtClean="0"/>
              <a:t>Io read </a:t>
            </a:r>
            <a:r>
              <a:rPr lang="en-US" altLang="zh-CN" dirty="0" err="1" smtClean="0"/>
              <a:t>url</a:t>
            </a:r>
            <a:endParaRPr lang="zh-CN" altLang="en-US" dirty="0"/>
          </a:p>
        </p:txBody>
      </p:sp>
      <p:cxnSp>
        <p:nvCxnSpPr>
          <p:cNvPr id="53" name="直接箭头连接符 52"/>
          <p:cNvCxnSpPr/>
          <p:nvPr/>
        </p:nvCxnSpPr>
        <p:spPr>
          <a:xfrm>
            <a:off x="2619941" y="2415355"/>
            <a:ext cx="575139" cy="71565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p:cNvCxnSpPr/>
          <p:nvPr/>
        </p:nvCxnSpPr>
        <p:spPr>
          <a:xfrm flipV="1">
            <a:off x="2454009" y="3846577"/>
            <a:ext cx="648956" cy="2417"/>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p:cNvCxnSpPr/>
          <p:nvPr/>
        </p:nvCxnSpPr>
        <p:spPr>
          <a:xfrm flipV="1">
            <a:off x="2550652" y="4418587"/>
            <a:ext cx="626450" cy="1001019"/>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p:cNvCxnSpPr/>
          <p:nvPr/>
        </p:nvCxnSpPr>
        <p:spPr>
          <a:xfrm flipH="1">
            <a:off x="5833587" y="1366982"/>
            <a:ext cx="18472" cy="159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5833587" y="3131005"/>
            <a:ext cx="9236" cy="141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842823" y="4729019"/>
            <a:ext cx="9236" cy="144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6595061" y="1366982"/>
            <a:ext cx="18472" cy="159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6595061" y="3131005"/>
            <a:ext cx="9236" cy="141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6604297" y="4729019"/>
            <a:ext cx="9236" cy="144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963102" y="3633096"/>
            <a:ext cx="511679" cy="369332"/>
          </a:xfrm>
          <a:prstGeom prst="rect">
            <a:avLst/>
          </a:prstGeom>
          <a:noFill/>
        </p:spPr>
        <p:txBody>
          <a:bodyPr wrap="none" rtlCol="0">
            <a:spAutoFit/>
          </a:bodyPr>
          <a:lstStyle/>
          <a:p>
            <a:r>
              <a:rPr lang="en-US" altLang="zh-CN" dirty="0" smtClean="0"/>
              <a:t>..8..</a:t>
            </a:r>
            <a:endParaRPr lang="zh-CN" altLang="en-US" dirty="0"/>
          </a:p>
        </p:txBody>
      </p:sp>
      <p:sp>
        <p:nvSpPr>
          <p:cNvPr id="65" name="文本框 64"/>
          <p:cNvSpPr txBox="1"/>
          <p:nvPr/>
        </p:nvSpPr>
        <p:spPr>
          <a:xfrm>
            <a:off x="6835732" y="1837788"/>
            <a:ext cx="1495922" cy="369332"/>
          </a:xfrm>
          <a:prstGeom prst="rect">
            <a:avLst/>
          </a:prstGeom>
          <a:noFill/>
        </p:spPr>
        <p:txBody>
          <a:bodyPr wrap="none" rtlCol="0">
            <a:spAutoFit/>
          </a:bodyPr>
          <a:lstStyle/>
          <a:p>
            <a:r>
              <a:rPr lang="en-US" altLang="zh-CN" dirty="0" smtClean="0"/>
              <a:t>build domain</a:t>
            </a:r>
            <a:endParaRPr lang="zh-CN" altLang="en-US" dirty="0"/>
          </a:p>
        </p:txBody>
      </p:sp>
      <p:sp>
        <p:nvSpPr>
          <p:cNvPr id="66" name="文本框 65"/>
          <p:cNvSpPr txBox="1"/>
          <p:nvPr/>
        </p:nvSpPr>
        <p:spPr>
          <a:xfrm>
            <a:off x="6842732" y="3596888"/>
            <a:ext cx="1292341" cy="369332"/>
          </a:xfrm>
          <a:prstGeom prst="rect">
            <a:avLst/>
          </a:prstGeom>
          <a:noFill/>
        </p:spPr>
        <p:txBody>
          <a:bodyPr wrap="none" rtlCol="0">
            <a:spAutoFit/>
          </a:bodyPr>
          <a:lstStyle/>
          <a:p>
            <a:r>
              <a:rPr lang="en-US" altLang="zh-CN" dirty="0" smtClean="0"/>
              <a:t>build </a:t>
            </a:r>
            <a:r>
              <a:rPr lang="en-US" altLang="zh-CN" dirty="0" smtClean="0"/>
              <a:t>prefix</a:t>
            </a:r>
            <a:endParaRPr lang="zh-CN" altLang="en-US" dirty="0"/>
          </a:p>
        </p:txBody>
      </p:sp>
      <p:sp>
        <p:nvSpPr>
          <p:cNvPr id="67" name="文本框 66"/>
          <p:cNvSpPr txBox="1"/>
          <p:nvPr/>
        </p:nvSpPr>
        <p:spPr>
          <a:xfrm>
            <a:off x="6842732" y="5232523"/>
            <a:ext cx="625492" cy="369332"/>
          </a:xfrm>
          <a:prstGeom prst="rect">
            <a:avLst/>
          </a:prstGeom>
          <a:noFill/>
        </p:spPr>
        <p:txBody>
          <a:bodyPr wrap="none" rtlCol="0">
            <a:spAutoFit/>
          </a:bodyPr>
          <a:lstStyle/>
          <a:p>
            <a:r>
              <a:rPr lang="en-US" altLang="zh-CN" dirty="0" smtClean="0"/>
              <a:t>filter</a:t>
            </a:r>
            <a:endParaRPr lang="zh-CN" altLang="en-US" dirty="0"/>
          </a:p>
        </p:txBody>
      </p:sp>
      <p:cxnSp>
        <p:nvCxnSpPr>
          <p:cNvPr id="81" name="直接箭头连接符 80"/>
          <p:cNvCxnSpPr/>
          <p:nvPr/>
        </p:nvCxnSpPr>
        <p:spPr>
          <a:xfrm flipV="1">
            <a:off x="4736830" y="2826281"/>
            <a:ext cx="779389" cy="475412"/>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p:cNvCxnSpPr/>
          <p:nvPr/>
        </p:nvCxnSpPr>
        <p:spPr>
          <a:xfrm>
            <a:off x="4736830" y="3846577"/>
            <a:ext cx="962933" cy="54931"/>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p:cNvCxnSpPr/>
          <p:nvPr/>
        </p:nvCxnSpPr>
        <p:spPr>
          <a:xfrm>
            <a:off x="4711424" y="4245405"/>
            <a:ext cx="804795" cy="62353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6" name="圆角矩形 85"/>
          <p:cNvSpPr/>
          <p:nvPr/>
        </p:nvSpPr>
        <p:spPr>
          <a:xfrm>
            <a:off x="8953119" y="3015550"/>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8953119" y="3301693"/>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8953119" y="3569609"/>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8953119" y="3846577"/>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8953119" y="4150947"/>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p:cNvSpPr/>
          <p:nvPr/>
        </p:nvSpPr>
        <p:spPr>
          <a:xfrm>
            <a:off x="8953119" y="4437090"/>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8953119" y="4705006"/>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nvSpPr>
        <p:spPr>
          <a:xfrm>
            <a:off x="8953119" y="4981974"/>
            <a:ext cx="944459" cy="11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箭头连接符 95"/>
          <p:cNvCxnSpPr/>
          <p:nvPr/>
        </p:nvCxnSpPr>
        <p:spPr>
          <a:xfrm flipV="1">
            <a:off x="7211770" y="4707422"/>
            <a:ext cx="1470577" cy="125927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p:cNvCxnSpPr/>
          <p:nvPr/>
        </p:nvCxnSpPr>
        <p:spPr>
          <a:xfrm>
            <a:off x="10896785" y="3172320"/>
            <a:ext cx="9236" cy="141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649022" y="3172320"/>
            <a:ext cx="9236" cy="141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906021" y="3654892"/>
            <a:ext cx="696024" cy="369332"/>
          </a:xfrm>
          <a:prstGeom prst="rect">
            <a:avLst/>
          </a:prstGeom>
          <a:noFill/>
        </p:spPr>
        <p:txBody>
          <a:bodyPr wrap="none" rtlCol="0">
            <a:spAutoFit/>
          </a:bodyPr>
          <a:lstStyle/>
          <a:p>
            <a:r>
              <a:rPr lang="en-US" altLang="zh-CN" dirty="0" smtClean="0"/>
              <a:t>..8..io</a:t>
            </a:r>
            <a:endParaRPr lang="zh-CN" altLang="en-US" dirty="0"/>
          </a:p>
        </p:txBody>
      </p:sp>
      <p:cxnSp>
        <p:nvCxnSpPr>
          <p:cNvPr id="105" name="直接箭头连接符 104"/>
          <p:cNvCxnSpPr/>
          <p:nvPr/>
        </p:nvCxnSpPr>
        <p:spPr>
          <a:xfrm>
            <a:off x="11282139" y="4926662"/>
            <a:ext cx="0" cy="70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10531773" y="5892739"/>
            <a:ext cx="1276311" cy="369332"/>
          </a:xfrm>
          <a:prstGeom prst="rect">
            <a:avLst/>
          </a:prstGeom>
          <a:noFill/>
        </p:spPr>
        <p:txBody>
          <a:bodyPr wrap="none" rtlCol="0">
            <a:spAutoFit/>
          </a:bodyPr>
          <a:lstStyle/>
          <a:p>
            <a:r>
              <a:rPr lang="en-US" altLang="zh-CN" dirty="0" err="1" smtClean="0"/>
              <a:t>System.out</a:t>
            </a:r>
            <a:endParaRPr lang="zh-CN" altLang="en-US" dirty="0"/>
          </a:p>
        </p:txBody>
      </p:sp>
      <p:sp>
        <p:nvSpPr>
          <p:cNvPr id="113" name="文本框 112"/>
          <p:cNvSpPr txBox="1"/>
          <p:nvPr/>
        </p:nvSpPr>
        <p:spPr>
          <a:xfrm>
            <a:off x="3416840" y="2302072"/>
            <a:ext cx="1374094" cy="369332"/>
          </a:xfrm>
          <a:prstGeom prst="rect">
            <a:avLst/>
          </a:prstGeom>
          <a:noFill/>
        </p:spPr>
        <p:txBody>
          <a:bodyPr wrap="none" rtlCol="0">
            <a:spAutoFit/>
          </a:bodyPr>
          <a:lstStyle/>
          <a:p>
            <a:r>
              <a:rPr lang="en-US" altLang="zh-CN" dirty="0" smtClean="0"/>
              <a:t> 8 </a:t>
            </a:r>
            <a:r>
              <a:rPr lang="en-US" altLang="zh-CN" dirty="0" err="1" smtClean="0"/>
              <a:t>url</a:t>
            </a:r>
            <a:r>
              <a:rPr lang="en-US" altLang="zh-CN" dirty="0" smtClean="0"/>
              <a:t> queue</a:t>
            </a:r>
            <a:endParaRPr lang="zh-CN" altLang="en-US" dirty="0"/>
          </a:p>
        </p:txBody>
      </p:sp>
      <p:sp>
        <p:nvSpPr>
          <p:cNvPr id="114" name="文本框 113"/>
          <p:cNvSpPr txBox="1"/>
          <p:nvPr/>
        </p:nvSpPr>
        <p:spPr>
          <a:xfrm>
            <a:off x="8842481" y="2475530"/>
            <a:ext cx="1580882" cy="369332"/>
          </a:xfrm>
          <a:prstGeom prst="rect">
            <a:avLst/>
          </a:prstGeom>
          <a:noFill/>
        </p:spPr>
        <p:txBody>
          <a:bodyPr wrap="none" rtlCol="0">
            <a:spAutoFit/>
          </a:bodyPr>
          <a:lstStyle/>
          <a:p>
            <a:r>
              <a:rPr lang="en-US" altLang="zh-CN" dirty="0" smtClean="0"/>
              <a:t> 8 print queue</a:t>
            </a:r>
            <a:endParaRPr lang="zh-CN" altLang="en-US" dirty="0"/>
          </a:p>
        </p:txBody>
      </p:sp>
      <p:sp>
        <p:nvSpPr>
          <p:cNvPr id="115" name="文本框 114"/>
          <p:cNvSpPr txBox="1"/>
          <p:nvPr/>
        </p:nvSpPr>
        <p:spPr>
          <a:xfrm>
            <a:off x="7797495" y="1799438"/>
            <a:ext cx="4820168" cy="369332"/>
          </a:xfrm>
          <a:prstGeom prst="rect">
            <a:avLst/>
          </a:prstGeom>
          <a:noFill/>
        </p:spPr>
        <p:txBody>
          <a:bodyPr wrap="square" rtlCol="0">
            <a:spAutoFit/>
          </a:bodyPr>
          <a:lstStyle/>
          <a:p>
            <a:pPr lvl="2"/>
            <a:r>
              <a:rPr lang="en-US" altLang="zh-CN" dirty="0" err="1" smtClean="0">
                <a:solidFill>
                  <a:srgbClr val="FF0000"/>
                </a:solidFill>
              </a:rPr>
              <a:t>io</a:t>
            </a:r>
            <a:r>
              <a:rPr lang="zh-CN" altLang="en-US" dirty="0">
                <a:solidFill>
                  <a:srgbClr val="FF0000"/>
                </a:solidFill>
              </a:rPr>
              <a:t>和</a:t>
            </a:r>
            <a:r>
              <a:rPr lang="en-US" altLang="zh-CN" dirty="0" err="1">
                <a:solidFill>
                  <a:srgbClr val="FF0000"/>
                </a:solidFill>
              </a:rPr>
              <a:t>cpu</a:t>
            </a:r>
            <a:r>
              <a:rPr lang="zh-CN" altLang="en-US" dirty="0">
                <a:solidFill>
                  <a:srgbClr val="FF0000"/>
                </a:solidFill>
              </a:rPr>
              <a:t>线程的</a:t>
            </a:r>
            <a:r>
              <a:rPr lang="zh-CN" altLang="en-US" dirty="0" smtClean="0">
                <a:solidFill>
                  <a:srgbClr val="FF0000"/>
                </a:solidFill>
              </a:rPr>
              <a:t>数量</a:t>
            </a:r>
            <a:r>
              <a:rPr lang="en-US" altLang="zh-CN" dirty="0">
                <a:solidFill>
                  <a:srgbClr val="FF0000"/>
                </a:solidFill>
              </a:rPr>
              <a:t> </a:t>
            </a:r>
            <a:r>
              <a:rPr lang="en-US" altLang="zh-CN" dirty="0" smtClean="0">
                <a:solidFill>
                  <a:srgbClr val="FF0000"/>
                </a:solidFill>
              </a:rPr>
              <a:t>1 + 8 + 8</a:t>
            </a:r>
            <a:endParaRPr lang="zh-CN" altLang="en-US" dirty="0">
              <a:solidFill>
                <a:srgbClr val="FF0000"/>
              </a:solidFill>
            </a:endParaRPr>
          </a:p>
        </p:txBody>
      </p:sp>
      <p:sp>
        <p:nvSpPr>
          <p:cNvPr id="116" name="矩形 115"/>
          <p:cNvSpPr/>
          <p:nvPr/>
        </p:nvSpPr>
        <p:spPr>
          <a:xfrm>
            <a:off x="1452376" y="5657181"/>
            <a:ext cx="4304145" cy="646331"/>
          </a:xfrm>
          <a:prstGeom prst="rect">
            <a:avLst/>
          </a:prstGeom>
        </p:spPr>
        <p:txBody>
          <a:bodyPr wrap="square">
            <a:spAutoFit/>
          </a:bodyPr>
          <a:lstStyle/>
          <a:p>
            <a:pPr lvl="2"/>
            <a:r>
              <a:rPr lang="zh-CN" altLang="en-US" dirty="0">
                <a:solidFill>
                  <a:srgbClr val="FF0000"/>
                </a:solidFill>
                <a:latin typeface="Microsoft YaHei" panose="020B0503020204020204" pitchFamily="34" charset="-122"/>
                <a:ea typeface="Microsoft YaHei" panose="020B0503020204020204" pitchFamily="34" charset="-122"/>
              </a:rPr>
              <a:t>任务</a:t>
            </a:r>
            <a:r>
              <a:rPr lang="zh-CN" altLang="en-US" dirty="0" smtClean="0">
                <a:solidFill>
                  <a:srgbClr val="FF0000"/>
                </a:solidFill>
                <a:latin typeface="Microsoft YaHei" panose="020B0503020204020204" pitchFamily="34" charset="-122"/>
                <a:ea typeface="Microsoft YaHei" panose="020B0503020204020204" pitchFamily="34" charset="-122"/>
              </a:rPr>
              <a:t>均衡：</a:t>
            </a:r>
            <a:r>
              <a:rPr lang="zh-CN" altLang="pt-BR" b="0" i="0" u="none" strike="noStrike" dirty="0" smtClean="0">
                <a:solidFill>
                  <a:srgbClr val="FF0000"/>
                </a:solidFill>
                <a:effectLst/>
                <a:latin typeface="Microsoft YaHei" panose="020B0503020204020204" pitchFamily="34" charset="-122"/>
                <a:ea typeface="Microsoft YaHei" panose="020B0503020204020204" pitchFamily="34" charset="-122"/>
              </a:rPr>
              <a:t>如何更快的取余</a:t>
            </a:r>
            <a:endParaRPr lang="en-US" altLang="zh-CN" b="0" i="0" u="none" strike="noStrike" dirty="0" smtClean="0">
              <a:solidFill>
                <a:srgbClr val="FF0000"/>
              </a:solidFill>
              <a:effectLst/>
              <a:latin typeface="Microsoft YaHei" panose="020B0503020204020204" pitchFamily="34" charset="-122"/>
              <a:ea typeface="Microsoft YaHei" panose="020B0503020204020204" pitchFamily="34" charset="-122"/>
            </a:endParaRPr>
          </a:p>
          <a:p>
            <a:pPr lvl="2"/>
            <a:r>
              <a:rPr lang="pt-BR" altLang="zh-CN" b="0" i="0" u="none" strike="noStrike" dirty="0" smtClean="0">
                <a:solidFill>
                  <a:srgbClr val="FF0000"/>
                </a:solidFill>
                <a:effectLst/>
                <a:latin typeface="Microsoft YaHei" panose="020B0503020204020204" pitchFamily="34" charset="-122"/>
                <a:ea typeface="Microsoft YaHei" panose="020B0503020204020204" pitchFamily="34" charset="-122"/>
              </a:rPr>
              <a:t>n &amp; (2</a:t>
            </a:r>
            <a:r>
              <a:rPr lang="en-US" altLang="zh-CN" dirty="0">
                <a:solidFill>
                  <a:srgbClr val="FF0000"/>
                </a:solidFill>
                <a:latin typeface="Microsoft YaHei" panose="020B0503020204020204" pitchFamily="34" charset="-122"/>
                <a:ea typeface="Microsoft YaHei" panose="020B0503020204020204" pitchFamily="34" charset="-122"/>
              </a:rPr>
              <a:t>^</a:t>
            </a:r>
            <a:r>
              <a:rPr lang="pt-BR" altLang="zh-CN" b="0" i="0" u="none" strike="noStrike" dirty="0" smtClean="0">
                <a:solidFill>
                  <a:srgbClr val="FF0000"/>
                </a:solidFill>
                <a:effectLst/>
                <a:latin typeface="Microsoft YaHei" panose="020B0503020204020204" pitchFamily="34" charset="-122"/>
                <a:ea typeface="Microsoft YaHei" panose="020B0503020204020204" pitchFamily="34" charset="-122"/>
              </a:rPr>
              <a:t>n - 1)</a:t>
            </a:r>
            <a:endParaRPr lang="pt-BR" altLang="zh-CN" b="0" i="0" u="none" strike="noStrike" dirty="0">
              <a:solidFill>
                <a:srgbClr val="FF0000"/>
              </a:solidFill>
              <a:effectLst/>
              <a:latin typeface="Microsoft YaHei" panose="020B0503020204020204" pitchFamily="34" charset="-122"/>
              <a:ea typeface="Microsoft YaHei" panose="020B0503020204020204" pitchFamily="34" charset="-122"/>
            </a:endParaRPr>
          </a:p>
        </p:txBody>
      </p:sp>
      <p:sp>
        <p:nvSpPr>
          <p:cNvPr id="52" name="文本框 51"/>
          <p:cNvSpPr txBox="1"/>
          <p:nvPr/>
        </p:nvSpPr>
        <p:spPr>
          <a:xfrm>
            <a:off x="4440652" y="6357751"/>
            <a:ext cx="4820168" cy="369332"/>
          </a:xfrm>
          <a:prstGeom prst="rect">
            <a:avLst/>
          </a:prstGeom>
          <a:noFill/>
        </p:spPr>
        <p:txBody>
          <a:bodyPr wrap="square" rtlCol="0">
            <a:spAutoFit/>
          </a:bodyPr>
          <a:lstStyle/>
          <a:p>
            <a:pPr lvl="2"/>
            <a:r>
              <a:rPr lang="zh-CN" altLang="en-US" dirty="0" smtClean="0">
                <a:solidFill>
                  <a:srgbClr val="FF0000"/>
                </a:solidFill>
              </a:rPr>
              <a:t>队列数量 </a:t>
            </a:r>
            <a:r>
              <a:rPr lang="en-US" altLang="zh-CN" dirty="0" smtClean="0">
                <a:solidFill>
                  <a:srgbClr val="FF0000"/>
                </a:solidFill>
              </a:rPr>
              <a:t>1 -&gt; 8 -&gt; 8 + 8</a:t>
            </a:r>
            <a:endParaRPr lang="zh-CN" altLang="en-US" dirty="0">
              <a:solidFill>
                <a:srgbClr val="FF0000"/>
              </a:solidFill>
            </a:endParaRPr>
          </a:p>
        </p:txBody>
      </p:sp>
      <p:cxnSp>
        <p:nvCxnSpPr>
          <p:cNvPr id="3" name="直接箭头连接符 2"/>
          <p:cNvCxnSpPr/>
          <p:nvPr/>
        </p:nvCxnSpPr>
        <p:spPr>
          <a:xfrm>
            <a:off x="10049009" y="3167735"/>
            <a:ext cx="653825"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36292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设计代码主流程 </a:t>
            </a:r>
            <a:r>
              <a:rPr lang="en-US" altLang="zh-CN" sz="3200" dirty="0" smtClean="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消费者如何优雅的退出：毒丸模式；</a:t>
            </a:r>
          </a:p>
        </p:txBody>
      </p:sp>
      <p:sp>
        <p:nvSpPr>
          <p:cNvPr id="3" name="矩形 2"/>
          <p:cNvSpPr/>
          <p:nvPr/>
        </p:nvSpPr>
        <p:spPr>
          <a:xfrm>
            <a:off x="3735450" y="2565598"/>
            <a:ext cx="2586182" cy="258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016832"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51995"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287158"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922321"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557484"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92647" y="2168435"/>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827810" y="2168435"/>
            <a:ext cx="304800" cy="3048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 name="图片 1"/>
          <p:cNvPicPr>
            <a:picLocks noChangeAspect="1"/>
          </p:cNvPicPr>
          <p:nvPr/>
        </p:nvPicPr>
        <p:blipFill>
          <a:blip r:embed="rId2"/>
          <a:stretch>
            <a:fillRect/>
          </a:stretch>
        </p:blipFill>
        <p:spPr>
          <a:xfrm>
            <a:off x="6589242" y="1568473"/>
            <a:ext cx="1904762" cy="1809524"/>
          </a:xfrm>
          <a:prstGeom prst="rect">
            <a:avLst/>
          </a:prstGeom>
        </p:spPr>
      </p:pic>
      <p:sp>
        <p:nvSpPr>
          <p:cNvPr id="12" name="矩形 11"/>
          <p:cNvSpPr/>
          <p:nvPr/>
        </p:nvSpPr>
        <p:spPr>
          <a:xfrm>
            <a:off x="3735450" y="4834181"/>
            <a:ext cx="2586182" cy="258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016832" y="4404445"/>
            <a:ext cx="304800" cy="3048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6" name="图片 5"/>
          <p:cNvPicPr>
            <a:picLocks noChangeAspect="1"/>
          </p:cNvPicPr>
          <p:nvPr/>
        </p:nvPicPr>
        <p:blipFill>
          <a:blip r:embed="rId3"/>
          <a:stretch>
            <a:fillRect/>
          </a:stretch>
        </p:blipFill>
        <p:spPr>
          <a:xfrm>
            <a:off x="6532099" y="3867514"/>
            <a:ext cx="2019048" cy="1933333"/>
          </a:xfrm>
          <a:prstGeom prst="rect">
            <a:avLst/>
          </a:prstGeom>
        </p:spPr>
      </p:pic>
    </p:spTree>
    <p:extLst>
      <p:ext uri="{BB962C8B-B14F-4D97-AF65-F5344CB8AC3E}">
        <p14:creationId xmlns:p14="http://schemas.microsoft.com/office/powerpoint/2010/main" val="1974101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1692771"/>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设计代码主流程 </a:t>
            </a:r>
            <a:r>
              <a:rPr lang="en-US" altLang="zh-CN" sz="3200" dirty="0" smtClean="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消息队列的选择：有无锁 有无界 数组还是链表</a:t>
            </a:r>
          </a:p>
          <a:p>
            <a:endParaRPr lang="zh-CN" altLang="en-US" sz="4000" dirty="0">
              <a:latin typeface="宋体" panose="02010600030101010101" pitchFamily="2" charset="-122"/>
              <a:ea typeface="宋体" panose="02010600030101010101" pitchFamily="2" charset="-122"/>
            </a:endParaRPr>
          </a:p>
        </p:txBody>
      </p:sp>
      <p:sp>
        <p:nvSpPr>
          <p:cNvPr id="2" name="文本框 1"/>
          <p:cNvSpPr txBox="1"/>
          <p:nvPr/>
        </p:nvSpPr>
        <p:spPr>
          <a:xfrm>
            <a:off x="1173017" y="2093365"/>
            <a:ext cx="7989456"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smtClean="0"/>
              <a:t>ArrayBlockingQueue</a:t>
            </a:r>
            <a:r>
              <a:rPr lang="en-US" altLang="zh-CN" dirty="0" smtClean="0"/>
              <a:t>    </a:t>
            </a:r>
            <a:r>
              <a:rPr lang="zh-CN" altLang="en-US" dirty="0" smtClean="0"/>
              <a:t>有界   双端同锁</a:t>
            </a:r>
            <a:endParaRPr lang="en-US" altLang="zh-CN" dirty="0" smtClean="0"/>
          </a:p>
          <a:p>
            <a:pPr marL="742950" lvl="1" indent="-285750">
              <a:buFont typeface="Arial" panose="020B0604020202020204" pitchFamily="34" charset="0"/>
              <a:buChar char="•"/>
            </a:pPr>
            <a:r>
              <a:rPr lang="zh-CN" altLang="en-US" dirty="0" smtClean="0"/>
              <a:t>优点：性能好、</a:t>
            </a:r>
            <a:r>
              <a:rPr lang="en-US" altLang="zh-CN" dirty="0" smtClean="0"/>
              <a:t>cache</a:t>
            </a:r>
            <a:r>
              <a:rPr lang="zh-CN" altLang="en-US" dirty="0" smtClean="0"/>
              <a:t>友好、固定数据规模内存消耗低</a:t>
            </a:r>
            <a:endParaRPr lang="en-US" altLang="zh-CN" dirty="0" smtClean="0"/>
          </a:p>
          <a:p>
            <a:pPr marL="742950" lvl="1" indent="-285750">
              <a:buFont typeface="Arial" panose="020B0604020202020204" pitchFamily="34" charset="0"/>
              <a:buChar char="•"/>
            </a:pPr>
            <a:r>
              <a:rPr lang="zh-CN" altLang="en-US" dirty="0" smtClean="0"/>
              <a:t>缺点：锁冲突大，</a:t>
            </a:r>
            <a:r>
              <a:rPr lang="en-US" altLang="zh-CN" dirty="0" err="1" smtClean="0"/>
              <a:t>gc</a:t>
            </a:r>
            <a:r>
              <a:rPr lang="zh-CN" altLang="en-US" dirty="0" smtClean="0"/>
              <a:t>不友好、内存占用无法随着数据规模变化</a:t>
            </a:r>
            <a:endParaRPr lang="en-US" altLang="zh-CN" dirty="0" smtClean="0"/>
          </a:p>
          <a:p>
            <a:pPr marL="285750" indent="-285750">
              <a:buFont typeface="Arial" panose="020B0604020202020204" pitchFamily="34" charset="0"/>
              <a:buChar char="•"/>
            </a:pPr>
            <a:r>
              <a:rPr lang="en-US" altLang="zh-CN" dirty="0" err="1" smtClean="0"/>
              <a:t>LinkedBlockingQueue</a:t>
            </a:r>
            <a:r>
              <a:rPr lang="en-US" altLang="zh-CN" dirty="0" smtClean="0"/>
              <a:t> </a:t>
            </a:r>
            <a:r>
              <a:rPr lang="zh-CN" altLang="en-US" dirty="0" smtClean="0"/>
              <a:t>有界或无界 双</a:t>
            </a:r>
            <a:r>
              <a:rPr lang="zh-CN" altLang="en-US" dirty="0" smtClean="0"/>
              <a:t>端不同锁</a:t>
            </a:r>
            <a:endParaRPr lang="en-US" altLang="zh-CN" dirty="0" smtClean="0"/>
          </a:p>
          <a:p>
            <a:pPr marL="742950" lvl="1" indent="-285750">
              <a:buFont typeface="Arial" panose="020B0604020202020204" pitchFamily="34" charset="0"/>
              <a:buChar char="•"/>
            </a:pPr>
            <a:r>
              <a:rPr lang="zh-CN" altLang="en-US" dirty="0" smtClean="0"/>
              <a:t>优点：</a:t>
            </a:r>
            <a:r>
              <a:rPr lang="en-US" altLang="zh-CN" dirty="0" err="1" smtClean="0"/>
              <a:t>gc</a:t>
            </a:r>
            <a:r>
              <a:rPr lang="zh-CN" altLang="en-US" dirty="0" smtClean="0"/>
              <a:t>友好，起始内存占用低，随数据规模变化</a:t>
            </a:r>
            <a:endParaRPr lang="en-US" altLang="zh-CN" dirty="0" smtClean="0"/>
          </a:p>
          <a:p>
            <a:pPr marL="742950" lvl="1" indent="-285750">
              <a:buFont typeface="Arial" panose="020B0604020202020204" pitchFamily="34" charset="0"/>
              <a:buChar char="•"/>
            </a:pPr>
            <a:r>
              <a:rPr lang="zh-CN" altLang="en-US" dirty="0" smtClean="0"/>
              <a:t>缺点：</a:t>
            </a:r>
            <a:r>
              <a:rPr lang="zh-CN" altLang="en-US" dirty="0"/>
              <a:t>性能稍差</a:t>
            </a:r>
            <a:r>
              <a:rPr lang="zh-CN" altLang="en-US" dirty="0" smtClean="0"/>
              <a:t>，</a:t>
            </a:r>
            <a:r>
              <a:rPr lang="en-US" altLang="zh-CN" dirty="0" smtClean="0"/>
              <a:t>cache</a:t>
            </a:r>
            <a:r>
              <a:rPr lang="zh-CN" altLang="en-US" dirty="0" smtClean="0"/>
              <a:t>不友好，峰值内存占用过高</a:t>
            </a:r>
            <a:endParaRPr lang="en-US" altLang="zh-CN" dirty="0" smtClean="0"/>
          </a:p>
          <a:p>
            <a:pPr marL="285750" indent="-285750">
              <a:buFont typeface="Arial" panose="020B0604020202020204" pitchFamily="34" charset="0"/>
              <a:buChar char="•"/>
            </a:pPr>
            <a:r>
              <a:rPr lang="en-US" altLang="zh-CN" dirty="0" err="1" smtClean="0"/>
              <a:t>ConcurrentLinkedDeque</a:t>
            </a:r>
            <a:r>
              <a:rPr lang="en-US" altLang="zh-CN" dirty="0" smtClean="0"/>
              <a:t> </a:t>
            </a:r>
            <a:r>
              <a:rPr lang="zh-CN" altLang="en-US" dirty="0" smtClean="0"/>
              <a:t>无锁 </a:t>
            </a:r>
            <a:r>
              <a:rPr lang="en-US" altLang="zh-CN" dirty="0" smtClean="0"/>
              <a:t>lock-free </a:t>
            </a:r>
            <a:r>
              <a:rPr lang="zh-CN" altLang="en-US" dirty="0" smtClean="0"/>
              <a:t>无界 非阻塞</a:t>
            </a:r>
            <a:endParaRPr lang="en-US" altLang="zh-CN" dirty="0" smtClean="0"/>
          </a:p>
          <a:p>
            <a:pPr marL="742950" lvl="1" indent="-285750">
              <a:buFont typeface="Arial" panose="020B0604020202020204" pitchFamily="34" charset="0"/>
              <a:buChar char="•"/>
            </a:pPr>
            <a:r>
              <a:rPr lang="en-US" altLang="zh-CN" dirty="0" smtClean="0"/>
              <a:t>Lock-free</a:t>
            </a:r>
            <a:r>
              <a:rPr lang="zh-CN" altLang="en-US" dirty="0" smtClean="0"/>
              <a:t>实现，吞吐量高，适用于消费者速率高于生产者的情形，否则</a:t>
            </a:r>
            <a:r>
              <a:rPr lang="en-US" altLang="zh-CN" dirty="0" err="1" smtClean="0"/>
              <a:t>oom</a:t>
            </a:r>
            <a:endParaRPr lang="en-US" altLang="zh-CN" dirty="0" smtClean="0"/>
          </a:p>
        </p:txBody>
      </p:sp>
      <p:sp>
        <p:nvSpPr>
          <p:cNvPr id="12" name="文本框 11"/>
          <p:cNvSpPr txBox="1"/>
          <p:nvPr/>
        </p:nvSpPr>
        <p:spPr>
          <a:xfrm>
            <a:off x="2422697" y="5358684"/>
            <a:ext cx="7989456" cy="369332"/>
          </a:xfrm>
          <a:prstGeom prst="rect">
            <a:avLst/>
          </a:prstGeom>
          <a:noFill/>
        </p:spPr>
        <p:txBody>
          <a:bodyPr wrap="square" rtlCol="0">
            <a:spAutoFit/>
          </a:bodyPr>
          <a:lstStyle/>
          <a:p>
            <a:r>
              <a:rPr lang="zh-CN" altLang="en-US" dirty="0" smtClean="0"/>
              <a:t>由于内存占用、固定规模内存消耗低，选择</a:t>
            </a:r>
            <a:r>
              <a:rPr lang="en-US" altLang="zh-CN" dirty="0" err="1" smtClean="0"/>
              <a:t>ArrayBlockingQueue</a:t>
            </a:r>
            <a:endParaRPr lang="en-US" altLang="zh-CN" dirty="0" smtClean="0"/>
          </a:p>
        </p:txBody>
      </p:sp>
    </p:spTree>
    <p:extLst>
      <p:ext uri="{BB962C8B-B14F-4D97-AF65-F5344CB8AC3E}">
        <p14:creationId xmlns:p14="http://schemas.microsoft.com/office/powerpoint/2010/main" val="1551396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第一关：匹配算法  第一感觉 </a:t>
            </a:r>
            <a:r>
              <a:rPr lang="en-US" altLang="zh-CN" sz="3200" dirty="0" err="1" smtClean="0">
                <a:latin typeface="宋体" panose="02010600030101010101" pitchFamily="2" charset="-122"/>
                <a:ea typeface="宋体" panose="02010600030101010101" pitchFamily="2" charset="-122"/>
              </a:rPr>
              <a:t>trie</a:t>
            </a:r>
            <a:r>
              <a:rPr lang="zh-CN" altLang="en-US" sz="3200" dirty="0" smtClean="0">
                <a:latin typeface="宋体" panose="02010600030101010101" pitchFamily="2" charset="-122"/>
                <a:ea typeface="宋体" panose="02010600030101010101" pitchFamily="2" charset="-122"/>
              </a:rPr>
              <a:t>树</a:t>
            </a:r>
            <a:endParaRPr lang="zh-CN" altLang="en-US" sz="3200" dirty="0">
              <a:latin typeface="宋体" panose="02010600030101010101" pitchFamily="2" charset="-122"/>
              <a:ea typeface="宋体" panose="02010600030101010101" pitchFamily="2" charset="-122"/>
            </a:endParaRPr>
          </a:p>
        </p:txBody>
      </p:sp>
      <p:sp>
        <p:nvSpPr>
          <p:cNvPr id="2" name="矩形 1"/>
          <p:cNvSpPr/>
          <p:nvPr/>
        </p:nvSpPr>
        <p:spPr>
          <a:xfrm>
            <a:off x="-269966" y="1320006"/>
            <a:ext cx="10110652" cy="3693319"/>
          </a:xfrm>
          <a:prstGeom prst="rect">
            <a:avLst/>
          </a:prstGeom>
        </p:spPr>
        <p:txBody>
          <a:bodyPr wrap="square">
            <a:spAutoFit/>
          </a:bodyPr>
          <a:lstStyle/>
          <a:p>
            <a:endParaRPr lang="zh-CN" altLang="en-US" dirty="0" smtClean="0">
              <a:effectLst/>
            </a:endParaRP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第一感觉：</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RK</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AC</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、字典树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trie</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dat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-tree hat-tree</a:t>
            </a: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优势</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节省内存：</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就是利用字符串之间的公共前缀，将重复的前缀合并在一起</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查询极快：</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假设要查找的字符串长度为</a:t>
            </a:r>
            <a:r>
              <a:rPr lang="en-US" altLang="zh-CN" b="0" i="0" u="none" strike="noStrike" dirty="0" smtClean="0">
                <a:solidFill>
                  <a:srgbClr val="C7254E"/>
                </a:solidFill>
                <a:effectLst/>
                <a:latin typeface="Microsoft YaHei" panose="020B0503020204020204" pitchFamily="34" charset="-122"/>
                <a:ea typeface="Microsoft YaHei" panose="020B0503020204020204" pitchFamily="34" charset="-122"/>
              </a:rPr>
              <a:t>k</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，查找的时间复杂度为</a:t>
            </a:r>
            <a:r>
              <a:rPr lang="en-US" altLang="zh-CN" b="0" i="0" u="none" strike="noStrike" dirty="0" smtClean="0">
                <a:solidFill>
                  <a:srgbClr val="C7254E"/>
                </a:solidFill>
                <a:effectLst/>
                <a:latin typeface="Microsoft YaHei" panose="020B0503020204020204" pitchFamily="34" charset="-122"/>
                <a:ea typeface="Microsoft YaHei" panose="020B0503020204020204" pitchFamily="34" charset="-122"/>
              </a:rPr>
              <a:t>O(k)</a:t>
            </a:r>
            <a:endPar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缺点：</a:t>
            </a:r>
          </a:p>
          <a:p>
            <a:pPr marL="2057400" lvl="4" indent="-228600">
              <a:buFont typeface="Arial" panose="020B0604020202020204" pitchFamily="34" charset="0"/>
              <a:buChar char="•"/>
            </a:pP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构建慢</a:t>
            </a:r>
          </a:p>
          <a:p>
            <a:pPr marL="2057400" lvl="4" indent="-228600">
              <a:buFont typeface="Arial" panose="020B0604020202020204" pitchFamily="34" charset="0"/>
              <a:buChar char="•"/>
            </a:pP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链表实现，内存</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占用高</a:t>
            </a:r>
          </a:p>
          <a:p>
            <a:pPr marL="2057400" lvl="4" indent="-228600">
              <a:buFont typeface="Arial" panose="020B0604020202020204" pitchFamily="34" charset="0"/>
              <a:buChar char="•"/>
            </a:pP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保留原始字符串</a:t>
            </a:r>
          </a:p>
          <a:p>
            <a:pPr marL="2057400" lvl="4" indent="-228600">
              <a:buFont typeface="Arial" panose="020B0604020202020204" pitchFamily="34" charset="0"/>
              <a:buChar char="•"/>
            </a:pPr>
            <a:r>
              <a:rPr lang="en-US" altLang="zh-CN" b="0" i="0" u="none" strike="noStrike" dirty="0" smtClean="0">
                <a:solidFill>
                  <a:srgbClr val="4D4D4D"/>
                </a:solidFill>
                <a:effectLst/>
                <a:latin typeface="Microsoft YaHei" panose="020B0503020204020204" pitchFamily="34" charset="-122"/>
                <a:ea typeface="Microsoft YaHei" panose="020B0503020204020204" pitchFamily="34" charset="-122"/>
              </a:rPr>
              <a:t>java </a:t>
            </a:r>
            <a:r>
              <a:rPr lang="zh-CN" altLang="en-US" dirty="0" smtClean="0">
                <a:solidFill>
                  <a:srgbClr val="4D4D4D"/>
                </a:solidFill>
                <a:latin typeface="Microsoft YaHei" panose="020B0503020204020204" pitchFamily="34" charset="-122"/>
                <a:ea typeface="Microsoft YaHei" panose="020B0503020204020204" pitchFamily="34" charset="-122"/>
              </a:rPr>
              <a:t>复杂结构</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只有类 不能像</a:t>
            </a:r>
            <a:r>
              <a:rPr lang="en-US" altLang="zh-CN" b="0" i="0" u="none" strike="noStrike" dirty="0" smtClean="0">
                <a:solidFill>
                  <a:srgbClr val="4D4D4D"/>
                </a:solidFill>
                <a:effectLst/>
                <a:latin typeface="Microsoft YaHei" panose="020B0503020204020204" pitchFamily="34" charset="-122"/>
                <a:ea typeface="Microsoft YaHei" panose="020B0503020204020204" pitchFamily="34" charset="-122"/>
              </a:rPr>
              <a:t>C++</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一样精确控制内存布局</a:t>
            </a:r>
            <a:endParaRPr lang="en-US" altLang="zh-CN" dirty="0" smtClean="0">
              <a:solidFill>
                <a:srgbClr val="4D4D4D"/>
              </a:solidFill>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endParaRPr lang="en-US" altLang="zh-CN" b="0" i="0" u="none" strike="noStrike" dirty="0">
              <a:solidFill>
                <a:srgbClr val="4D4D4D"/>
              </a:solidFill>
              <a:effectLst/>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endParaRPr lang="en-US" altLang="zh-CN" dirty="0" smtClean="0">
              <a:solidFill>
                <a:srgbClr val="4D4D4D"/>
              </a:solidFill>
              <a:latin typeface="Microsoft YaHei" panose="020B0503020204020204" pitchFamily="34" charset="-122"/>
              <a:ea typeface="Microsoft YaHei" panose="020B0503020204020204" pitchFamily="34" charset="-122"/>
            </a:endParaRPr>
          </a:p>
          <a:p>
            <a:pPr lvl="4"/>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放弃：</a:t>
            </a:r>
            <a:r>
              <a:rPr lang="en-US" altLang="zh-CN" b="0" i="0" u="none" strike="noStrike" dirty="0" err="1" smtClean="0">
                <a:solidFill>
                  <a:srgbClr val="4D4D4D"/>
                </a:solidFill>
                <a:effectLst/>
                <a:latin typeface="Microsoft YaHei" panose="020B0503020204020204" pitchFamily="34" charset="-122"/>
                <a:ea typeface="Microsoft YaHei" panose="020B0503020204020204" pitchFamily="34" charset="-122"/>
              </a:rPr>
              <a:t>c++</a:t>
            </a:r>
            <a:r>
              <a:rPr lang="zh-CN" altLang="en-US" dirty="0" smtClean="0">
                <a:solidFill>
                  <a:srgbClr val="4D4D4D"/>
                </a:solidFill>
                <a:latin typeface="Microsoft YaHei" panose="020B0503020204020204" pitchFamily="34" charset="-122"/>
                <a:ea typeface="Microsoft YaHei" panose="020B0503020204020204" pitchFamily="34" charset="-122"/>
              </a:rPr>
              <a:t>可行，</a:t>
            </a:r>
            <a:r>
              <a:rPr lang="en-US" altLang="zh-CN" dirty="0" smtClean="0">
                <a:solidFill>
                  <a:srgbClr val="4D4D4D"/>
                </a:solidFill>
                <a:latin typeface="Microsoft YaHei" panose="020B0503020204020204" pitchFamily="34" charset="-122"/>
                <a:ea typeface="Microsoft YaHei" panose="020B0503020204020204" pitchFamily="34" charset="-122"/>
              </a:rPr>
              <a:t>java</a:t>
            </a:r>
            <a:r>
              <a:rPr lang="zh-CN" altLang="en-US" b="0" i="0" u="none" strike="noStrike" dirty="0" smtClean="0">
                <a:solidFill>
                  <a:srgbClr val="4D4D4D"/>
                </a:solidFill>
                <a:effectLst/>
                <a:latin typeface="Microsoft YaHei" panose="020B0503020204020204" pitchFamily="34" charset="-122"/>
                <a:ea typeface="Microsoft YaHei" panose="020B0503020204020204" pitchFamily="34" charset="-122"/>
              </a:rPr>
              <a:t>内存不够用，成本高，优化难</a:t>
            </a:r>
            <a:endParaRPr lang="en-US" altLang="zh-CN" b="0" i="0" u="none" strike="noStrike" dirty="0" smtClean="0">
              <a:solidFill>
                <a:srgbClr val="4D4D4D"/>
              </a:solidFill>
              <a:effectLst/>
              <a:latin typeface="Microsoft YaHei" panose="020B0503020204020204" pitchFamily="34" charset="-122"/>
              <a:ea typeface="Microsoft YaHei" panose="020B0503020204020204" pitchFamily="34" charset="-122"/>
            </a:endParaRPr>
          </a:p>
        </p:txBody>
      </p:sp>
      <p:pic>
        <p:nvPicPr>
          <p:cNvPr id="14337" name="Picture 1" descr="D:\资料\youdao\zhangshuocool@163.com\47153470166f4177b964013ff4f10cdc\201901072027035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135" y="3050902"/>
            <a:ext cx="33909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325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第一关：匹配算法  认清现实  </a:t>
            </a:r>
            <a:r>
              <a:rPr lang="en-US" altLang="zh-CN" sz="3200" dirty="0" err="1" smtClean="0">
                <a:latin typeface="宋体" panose="02010600030101010101" pitchFamily="2" charset="-122"/>
                <a:ea typeface="宋体" panose="02010600030101010101" pitchFamily="2" charset="-122"/>
              </a:rPr>
              <a:t>hashset</a:t>
            </a:r>
            <a:endParaRPr lang="zh-CN" altLang="en-US" sz="3200" dirty="0">
              <a:latin typeface="宋体" panose="02010600030101010101" pitchFamily="2" charset="-122"/>
              <a:ea typeface="宋体" panose="02010600030101010101" pitchFamily="2" charset="-122"/>
            </a:endParaRPr>
          </a:p>
        </p:txBody>
      </p:sp>
      <p:sp>
        <p:nvSpPr>
          <p:cNvPr id="3" name="矩形 2"/>
          <p:cNvSpPr/>
          <p:nvPr/>
        </p:nvSpPr>
        <p:spPr>
          <a:xfrm>
            <a:off x="-740758" y="1030104"/>
            <a:ext cx="8839729" cy="3416320"/>
          </a:xfrm>
          <a:prstGeom prst="rect">
            <a:avLst/>
          </a:prstGeom>
        </p:spPr>
        <p:txBody>
          <a:bodyPr wrap="square">
            <a:spAutoFit/>
          </a:bodyPr>
          <a:lstStyle/>
          <a:p>
            <a:endParaRPr lang="zh-CN" altLang="en-US" dirty="0" smtClean="0">
              <a:effectLst/>
            </a:endParaRP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认清现实：</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Hash</a:t>
            </a: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优点</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插入和查询都是常数</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线性级的，综合性能各方面都比较优秀</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本身存储的特点决定对一些不存在的</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key</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，查询性能极佳</a:t>
            </a: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缺点</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插入阶段，如何提高并发是难点</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对数据集分布很敏感，有退化风险</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空间</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消耗略大（</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Node</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官方：</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java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ConcurrentHashMap</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en-US" altLang="zh-CN" b="0" i="0" u="none" strike="noStrike" dirty="0" smtClean="0">
                <a:solidFill>
                  <a:srgbClr val="42424E"/>
                </a:solidFill>
                <a:effectLst/>
                <a:latin typeface="Microsoft YaHei" panose="020B0503020204020204" pitchFamily="34" charset="-122"/>
                <a:ea typeface="Microsoft YaHei" panose="020B0503020204020204" pitchFamily="34" charset="-122"/>
              </a:rPr>
              <a:t>380.67s</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 </a:t>
            </a:r>
          </a:p>
          <a:p>
            <a:pPr marL="2057400" lvl="4"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拉链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超过</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8</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，重建为红黑树 </a:t>
            </a:r>
            <a:r>
              <a:rPr lang="en-US" altLang="zh-CN" b="1" i="0" u="none" strike="noStrike" dirty="0" smtClean="0">
                <a:solidFill>
                  <a:srgbClr val="000000"/>
                </a:solidFill>
                <a:effectLst/>
                <a:latin typeface="Verdana" panose="020B0604030504040204" pitchFamily="34" charset="0"/>
                <a:ea typeface="Microsoft YaHei" panose="020B0503020204020204" pitchFamily="34" charset="-122"/>
              </a:rPr>
              <a:t>O(</a:t>
            </a:r>
            <a:r>
              <a:rPr lang="en-US" altLang="zh-CN" b="1" i="0" u="none" strike="noStrike" dirty="0" err="1" smtClean="0">
                <a:solidFill>
                  <a:srgbClr val="000000"/>
                </a:solidFill>
                <a:effectLst/>
                <a:latin typeface="Verdana" panose="020B0604030504040204" pitchFamily="34" charset="0"/>
                <a:ea typeface="Microsoft YaHei" panose="020B0503020204020204" pitchFamily="34" charset="-122"/>
              </a:rPr>
              <a:t>lgn</a:t>
            </a:r>
            <a:r>
              <a:rPr lang="en-US" altLang="zh-CN" b="1" i="0" u="none" strike="noStrike" dirty="0" smtClean="0">
                <a:solidFill>
                  <a:srgbClr val="000000"/>
                </a:solidFill>
                <a:effectLst/>
                <a:latin typeface="Verdana" panose="020B0604030504040204" pitchFamily="34" charset="0"/>
                <a:ea typeface="Microsoft YaHei" panose="020B0503020204020204" pitchFamily="34" charset="-122"/>
              </a:rPr>
              <a:t>)</a:t>
            </a:r>
            <a:endPar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key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存储 完整</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url</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sp>
        <p:nvSpPr>
          <p:cNvPr id="5" name="矩形 4"/>
          <p:cNvSpPr/>
          <p:nvPr/>
        </p:nvSpPr>
        <p:spPr>
          <a:xfrm>
            <a:off x="-740758" y="4747197"/>
            <a:ext cx="6806821" cy="1477328"/>
          </a:xfrm>
          <a:prstGeom prst="rect">
            <a:avLst/>
          </a:prstGeom>
        </p:spPr>
        <p:txBody>
          <a:bodyPr wrap="square">
            <a:spAutoFit/>
          </a:bodyPr>
          <a:lstStyle/>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优化</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input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bufferReader</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8k</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读取   </a:t>
            </a:r>
            <a:r>
              <a:rPr lang="en-US" altLang="zh-CN" dirty="0" smtClean="0">
                <a:solidFill>
                  <a:srgbClr val="000000"/>
                </a:solidFill>
                <a:latin typeface="Microsoft YaHei" panose="020B0503020204020204" pitchFamily="34" charset="-122"/>
                <a:ea typeface="Microsoft YaHei" panose="020B0503020204020204" pitchFamily="34" charset="-122"/>
              </a:rPr>
              <a:t>150 ~ 200 </a:t>
            </a:r>
            <a:r>
              <a:rPr lang="en-US" altLang="zh-CN" dirty="0" err="1" smtClean="0">
                <a:solidFill>
                  <a:srgbClr val="000000"/>
                </a:solidFill>
                <a:latin typeface="Microsoft YaHei" panose="020B0503020204020204" pitchFamily="34" charset="-122"/>
                <a:ea typeface="Microsoft YaHei" panose="020B0503020204020204" pitchFamily="34" charset="-122"/>
              </a:rPr>
              <a:t>mb</a:t>
            </a:r>
            <a:r>
              <a:rPr lang="en-US" altLang="zh-CN" dirty="0" smtClean="0">
                <a:solidFill>
                  <a:srgbClr val="000000"/>
                </a:solidFill>
                <a:latin typeface="Microsoft YaHei" panose="020B0503020204020204" pitchFamily="34" charset="-122"/>
                <a:ea typeface="Microsoft YaHei" panose="020B0503020204020204" pitchFamily="34" charset="-122"/>
              </a:rPr>
              <a:t>/s</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优化</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output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System.out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优化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100mb</a:t>
            </a:r>
            <a:r>
              <a:rPr lang="en-US" altLang="zh-CN" dirty="0" smtClean="0">
                <a:solidFill>
                  <a:srgbClr val="000000"/>
                </a:solidFill>
                <a:latin typeface="Microsoft YaHei" panose="020B0503020204020204" pitchFamily="34" charset="-122"/>
                <a:ea typeface="Microsoft YaHei" panose="020B0503020204020204" pitchFamily="34" charset="-122"/>
              </a:rPr>
              <a:t>/s 100s</a:t>
            </a:r>
            <a:endPar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禁用</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行缓冲</a:t>
            </a:r>
          </a:p>
          <a:p>
            <a:pPr marL="1600200" lvl="3" indent="-22860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Buffer 50000 row</a:t>
            </a: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与计算线程分离</a:t>
            </a:r>
            <a:endParaRPr lang="zh-CN" altLang="en-US"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
        <p:nvSpPr>
          <p:cNvPr id="2" name="AutoShape 2" descr="https://user-gold-cdn.xitu.io/2017/9/16/9eb79b7646444c0d8f8ce606b65354e9?imageView2/0/w/1280/h/960/format/webp/ignore-error/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user-gold-cdn.xitu.io/2017/9/16/9eb79b7646444c0d8f8ce606b65354e9?imageView2/0/w/1280/h/960/format/webp/ignore-error/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stretch>
            <a:fillRect/>
          </a:stretch>
        </p:blipFill>
        <p:spPr>
          <a:xfrm>
            <a:off x="5938190" y="2872630"/>
            <a:ext cx="5723166" cy="3448362"/>
          </a:xfrm>
          <a:prstGeom prst="rect">
            <a:avLst/>
          </a:prstGeom>
        </p:spPr>
      </p:pic>
    </p:spTree>
    <p:extLst>
      <p:ext uri="{BB962C8B-B14F-4D97-AF65-F5344CB8AC3E}">
        <p14:creationId xmlns:p14="http://schemas.microsoft.com/office/powerpoint/2010/main" val="3673145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第二关：内存 </a:t>
            </a:r>
            <a:r>
              <a:rPr lang="en-US" altLang="zh-CN" sz="3200" dirty="0" smtClean="0">
                <a:latin typeface="宋体" panose="02010600030101010101" pitchFamily="2" charset="-122"/>
                <a:ea typeface="宋体" panose="02010600030101010101" pitchFamily="2" charset="-122"/>
              </a:rPr>
              <a:t>case2-4</a:t>
            </a:r>
            <a:endParaRPr lang="zh-CN" altLang="en-US" sz="3200" dirty="0">
              <a:latin typeface="宋体" panose="02010600030101010101" pitchFamily="2" charset="-122"/>
              <a:ea typeface="宋体" panose="02010600030101010101" pitchFamily="2" charset="-122"/>
            </a:endParaRPr>
          </a:p>
        </p:txBody>
      </p:sp>
      <p:sp>
        <p:nvSpPr>
          <p:cNvPr id="2" name="矩形 1"/>
          <p:cNvSpPr/>
          <p:nvPr/>
        </p:nvSpPr>
        <p:spPr>
          <a:xfrm>
            <a:off x="63204" y="2611041"/>
            <a:ext cx="5362236" cy="3139321"/>
          </a:xfrm>
          <a:prstGeom prst="rect">
            <a:avLst/>
          </a:prstGeom>
        </p:spPr>
        <p:txBody>
          <a:bodyPr wrap="square">
            <a:spAutoFit/>
          </a:bodyPr>
          <a:lstStyle/>
          <a:p>
            <a:endParaRPr lang="zh-CN" altLang="en-US" dirty="0" smtClean="0">
              <a:effectLst/>
            </a:endParaRPr>
          </a:p>
          <a:p>
            <a:pPr marL="742950" lvl="1" indent="-28575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第二道关 内存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case2 ~ 4</a:t>
            </a:r>
          </a:p>
          <a:p>
            <a:pPr marL="1143000" lvl="2"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避免</a:t>
            </a:r>
            <a:r>
              <a:rPr lang="en-US" altLang="zh-CN" dirty="0" err="1">
                <a:solidFill>
                  <a:srgbClr val="000000"/>
                </a:solidFill>
                <a:latin typeface="Microsoft YaHei" panose="020B0503020204020204" pitchFamily="34" charset="-122"/>
                <a:ea typeface="Microsoft YaHei" panose="020B0503020204020204" pitchFamily="34" charset="-122"/>
              </a:rPr>
              <a:t>url</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拷贝，尽量用</a:t>
            </a:r>
            <a:r>
              <a:rPr lang="zh-CN" altLang="en-US" dirty="0" smtClean="0">
                <a:solidFill>
                  <a:srgbClr val="000000"/>
                </a:solidFill>
                <a:latin typeface="Microsoft YaHei" panose="020B0503020204020204" pitchFamily="34" charset="-122"/>
                <a:ea typeface="Microsoft YaHei" panose="020B0503020204020204" pitchFamily="34" charset="-122"/>
              </a:rPr>
              <a:t>切片</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压缩</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url</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字符集压缩 ？一个</a:t>
            </a:r>
            <a:r>
              <a:rPr lang="en-US" altLang="zh-CN" dirty="0" smtClean="0">
                <a:solidFill>
                  <a:srgbClr val="000000"/>
                </a:solidFill>
                <a:latin typeface="Microsoft YaHei" panose="020B0503020204020204" pitchFamily="34" charset="-122"/>
                <a:ea typeface="Microsoft YaHei" panose="020B0503020204020204" pitchFamily="34" charset="-122"/>
              </a:rPr>
              <a:t>Long</a:t>
            </a:r>
            <a:r>
              <a:rPr lang="zh-CN" altLang="en-US" dirty="0" smtClean="0">
                <a:solidFill>
                  <a:srgbClr val="000000"/>
                </a:solidFill>
                <a:latin typeface="Microsoft YaHei" panose="020B0503020204020204" pitchFamily="34" charset="-122"/>
                <a:ea typeface="Microsoft YaHei" panose="020B0503020204020204" pitchFamily="34" charset="-122"/>
              </a:rPr>
              <a:t>表示</a:t>
            </a:r>
            <a:r>
              <a:rPr lang="en-US" altLang="zh-CN" dirty="0" smtClean="0">
                <a:solidFill>
                  <a:srgbClr val="000000"/>
                </a:solidFill>
                <a:latin typeface="Microsoft YaHei" panose="020B0503020204020204" pitchFamily="34" charset="-122"/>
                <a:ea typeface="Microsoft YaHei" panose="020B0503020204020204" pitchFamily="34" charset="-122"/>
              </a:rPr>
              <a:t>10</a:t>
            </a:r>
            <a:r>
              <a:rPr lang="zh-CN" altLang="en-US" dirty="0">
                <a:solidFill>
                  <a:srgbClr val="000000"/>
                </a:solidFill>
                <a:latin typeface="Microsoft YaHei" panose="020B0503020204020204" pitchFamily="34" charset="-122"/>
                <a:ea typeface="Microsoft YaHei" panose="020B0503020204020204" pitchFamily="34" charset="-122"/>
              </a:rPr>
              <a:t>位</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hash</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的选择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murmur3 </a:t>
            </a: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支持切片</a:t>
            </a:r>
            <a:r>
              <a:rPr lang="en-US" altLang="zh-CN" dirty="0" smtClean="0">
                <a:solidFill>
                  <a:srgbClr val="000000"/>
                </a:solidFill>
                <a:latin typeface="Microsoft YaHei" panose="020B0503020204020204" pitchFamily="34" charset="-122"/>
                <a:ea typeface="Microsoft YaHei" panose="020B0503020204020204" pitchFamily="34" charset="-122"/>
              </a:rPr>
              <a:t>hash  012345  3</a:t>
            </a:r>
            <a:r>
              <a:rPr lang="en-US" altLang="zh-CN" dirty="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5</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支持增量</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Hash  </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压缩为</a:t>
            </a:r>
            <a:r>
              <a:rPr lang="en-US" altLang="zh-CN" dirty="0" smtClean="0">
                <a:solidFill>
                  <a:srgbClr val="000000"/>
                </a:solidFill>
                <a:latin typeface="Microsoft YaHei" panose="020B0503020204020204" pitchFamily="34" charset="-122"/>
                <a:ea typeface="Microsoft YaHei" panose="020B0503020204020204" pitchFamily="34" charset="-122"/>
              </a:rPr>
              <a:t>64bit</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3</a:t>
            </a:r>
            <a:r>
              <a:rPr lang="zh-CN" altLang="en-US" dirty="0" smtClean="0">
                <a:solidFill>
                  <a:srgbClr val="000000"/>
                </a:solidFill>
                <a:latin typeface="Microsoft YaHei" panose="020B0503020204020204" pitchFamily="34" charset="-122"/>
                <a:ea typeface="Microsoft YaHei" panose="020B0503020204020204" pitchFamily="34" charset="-122"/>
              </a:rPr>
              <a:t>亿 </a:t>
            </a:r>
            <a:r>
              <a:rPr lang="en-US" altLang="zh-CN" dirty="0" smtClean="0">
                <a:solidFill>
                  <a:srgbClr val="000000"/>
                </a:solidFill>
                <a:latin typeface="Microsoft YaHei" panose="020B0503020204020204" pitchFamily="34" charset="-122"/>
                <a:ea typeface="Microsoft YaHei" panose="020B0503020204020204" pitchFamily="34" charset="-122"/>
              </a:rPr>
              <a:t>≈ 2G</a:t>
            </a:r>
          </a:p>
          <a:p>
            <a:pPr marL="1143000" lvl="2" indent="-228600">
              <a:buFont typeface="Arial" panose="020B0604020202020204" pitchFamily="34" charset="0"/>
              <a:buChar char="•"/>
            </a:pPr>
            <a:r>
              <a:rPr lang="en-US" altLang="zh-CN" dirty="0" err="1">
                <a:solidFill>
                  <a:srgbClr val="000000"/>
                </a:solidFill>
                <a:latin typeface="Microsoft YaHei" panose="020B0503020204020204" pitchFamily="34" charset="-122"/>
                <a:ea typeface="Microsoft YaHei" panose="020B0503020204020204" pitchFamily="34" charset="-122"/>
              </a:rPr>
              <a:t>ConcurrentHashMap</a:t>
            </a:r>
            <a:r>
              <a:rPr lang="en-US" altLang="zh-CN" dirty="0">
                <a:solidFill>
                  <a:srgbClr val="000000"/>
                </a:solidFill>
                <a:latin typeface="Microsoft YaHei" panose="020B0503020204020204" pitchFamily="34" charset="-122"/>
                <a:ea typeface="Microsoft YaHei" panose="020B0503020204020204" pitchFamily="34" charset="-122"/>
              </a:rPr>
              <a:t> </a:t>
            </a:r>
            <a:r>
              <a:rPr lang="en-US" altLang="zh-CN" dirty="0" smtClean="0">
                <a:solidFill>
                  <a:srgbClr val="000000"/>
                </a:solidFill>
                <a:latin typeface="Microsoft YaHei" panose="020B0503020204020204" pitchFamily="34" charset="-122"/>
                <a:ea typeface="Microsoft YaHei" panose="020B0503020204020204" pitchFamily="34" charset="-122"/>
              </a:rPr>
              <a:t>OOM</a:t>
            </a:r>
            <a:endPar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自己实现</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hashset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p>
        </p:txBody>
      </p:sp>
      <p:sp>
        <p:nvSpPr>
          <p:cNvPr id="3" name="矩形 2"/>
          <p:cNvSpPr/>
          <p:nvPr/>
        </p:nvSpPr>
        <p:spPr>
          <a:xfrm>
            <a:off x="-374469" y="1346757"/>
            <a:ext cx="5442857" cy="1200329"/>
          </a:xfrm>
          <a:prstGeom prst="rect">
            <a:avLst/>
          </a:prstGeom>
        </p:spPr>
        <p:txBody>
          <a:bodyPr wrap="square">
            <a:spAutoFit/>
          </a:bodyPr>
          <a:lstStyle/>
          <a:p>
            <a:pPr lvl="2"/>
            <a:r>
              <a:rPr lang="zh-CN" altLang="en-US" dirty="0" smtClean="0">
                <a:solidFill>
                  <a:srgbClr val="000000"/>
                </a:solidFill>
                <a:latin typeface="Microsoft YaHei" panose="020B0503020204020204" pitchFamily="34" charset="-122"/>
                <a:ea typeface="Microsoft YaHei" panose="020B0503020204020204" pitchFamily="34" charset="-122"/>
              </a:rPr>
              <a:t>最大</a:t>
            </a:r>
            <a:r>
              <a:rPr lang="en-US" altLang="zh-CN" dirty="0">
                <a:solidFill>
                  <a:srgbClr val="000000"/>
                </a:solidFill>
                <a:latin typeface="Microsoft YaHei" panose="020B0503020204020204" pitchFamily="34" charset="-122"/>
                <a:ea typeface="Microsoft YaHei" panose="020B0503020204020204" pitchFamily="34" charset="-122"/>
              </a:rPr>
              <a:t>case 1.5</a:t>
            </a:r>
            <a:r>
              <a:rPr lang="zh-CN" altLang="en-US" dirty="0">
                <a:solidFill>
                  <a:srgbClr val="000000"/>
                </a:solidFill>
                <a:latin typeface="Microsoft YaHei" panose="020B0503020204020204" pitchFamily="34" charset="-122"/>
                <a:ea typeface="Microsoft YaHei" panose="020B0503020204020204" pitchFamily="34" charset="-122"/>
              </a:rPr>
              <a:t>亿</a:t>
            </a:r>
            <a:r>
              <a:rPr lang="en-US" altLang="zh-CN" dirty="0">
                <a:solidFill>
                  <a:srgbClr val="000000"/>
                </a:solidFill>
                <a:latin typeface="Microsoft YaHei" panose="020B0503020204020204" pitchFamily="34" charset="-122"/>
                <a:ea typeface="Microsoft YaHei" panose="020B0503020204020204" pitchFamily="34" charset="-122"/>
              </a:rPr>
              <a:t>+5200</a:t>
            </a:r>
            <a:r>
              <a:rPr lang="zh-CN" altLang="en-US" dirty="0">
                <a:solidFill>
                  <a:srgbClr val="000000"/>
                </a:solidFill>
                <a:latin typeface="Microsoft YaHei" panose="020B0503020204020204" pitchFamily="34" charset="-122"/>
                <a:ea typeface="Microsoft YaHei" panose="020B0503020204020204" pitchFamily="34" charset="-122"/>
              </a:rPr>
              <a:t>万</a:t>
            </a:r>
            <a:r>
              <a:rPr lang="en-US" altLang="zh-CN" dirty="0">
                <a:solidFill>
                  <a:srgbClr val="000000"/>
                </a:solidFill>
                <a:latin typeface="Microsoft YaHei" panose="020B0503020204020204" pitchFamily="34" charset="-122"/>
                <a:ea typeface="Microsoft YaHei" panose="020B0503020204020204" pitchFamily="34" charset="-122"/>
              </a:rPr>
              <a:t>+1</a:t>
            </a:r>
            <a:r>
              <a:rPr lang="zh-CN" altLang="en-US" dirty="0">
                <a:solidFill>
                  <a:srgbClr val="000000"/>
                </a:solidFill>
                <a:latin typeface="Microsoft YaHei" panose="020B0503020204020204" pitchFamily="34" charset="-122"/>
                <a:ea typeface="Microsoft YaHei" panose="020B0503020204020204" pitchFamily="34" charset="-122"/>
              </a:rPr>
              <a:t>亿</a:t>
            </a:r>
            <a:r>
              <a:rPr lang="en-US" altLang="zh-CN" dirty="0">
                <a:solidFill>
                  <a:srgbClr val="000000"/>
                </a:solidFill>
                <a:latin typeface="Microsoft YaHei" panose="020B0503020204020204" pitchFamily="34" charset="-122"/>
                <a:ea typeface="Microsoft YaHei" panose="020B0503020204020204" pitchFamily="34" charset="-122"/>
              </a:rPr>
              <a:t>=3</a:t>
            </a:r>
            <a:r>
              <a:rPr lang="zh-CN" altLang="en-US" dirty="0">
                <a:solidFill>
                  <a:srgbClr val="000000"/>
                </a:solidFill>
                <a:latin typeface="Microsoft YaHei" panose="020B0503020204020204" pitchFamily="34" charset="-122"/>
                <a:ea typeface="Microsoft YaHei" panose="020B0503020204020204" pitchFamily="34" charset="-122"/>
              </a:rPr>
              <a:t>亿的规则，</a:t>
            </a:r>
            <a:r>
              <a:rPr lang="en-US" altLang="zh-CN" dirty="0">
                <a:solidFill>
                  <a:srgbClr val="000000"/>
                </a:solidFill>
                <a:latin typeface="Microsoft YaHei" panose="020B0503020204020204" pitchFamily="34" charset="-122"/>
                <a:ea typeface="Microsoft YaHei" panose="020B0503020204020204" pitchFamily="34" charset="-122"/>
              </a:rPr>
              <a:t>URL</a:t>
            </a:r>
            <a:r>
              <a:rPr lang="zh-CN" altLang="en-US" dirty="0">
                <a:solidFill>
                  <a:srgbClr val="000000"/>
                </a:solidFill>
                <a:latin typeface="Microsoft YaHei" panose="020B0503020204020204" pitchFamily="34" charset="-122"/>
                <a:ea typeface="Microsoft YaHei" panose="020B0503020204020204" pitchFamily="34" charset="-122"/>
              </a:rPr>
              <a:t>平均长度</a:t>
            </a:r>
            <a:r>
              <a:rPr lang="en-US" altLang="zh-CN" dirty="0">
                <a:solidFill>
                  <a:srgbClr val="000000"/>
                </a:solidFill>
                <a:latin typeface="Microsoft YaHei" panose="020B0503020204020204" pitchFamily="34" charset="-122"/>
                <a:ea typeface="Microsoft YaHei" panose="020B0503020204020204" pitchFamily="34" charset="-122"/>
              </a:rPr>
              <a:t>56-64</a:t>
            </a:r>
            <a:r>
              <a:rPr lang="zh-CN" altLang="en-US" dirty="0">
                <a:solidFill>
                  <a:srgbClr val="000000"/>
                </a:solidFill>
                <a:latin typeface="Microsoft YaHei" panose="020B0503020204020204" pitchFamily="34" charset="-122"/>
                <a:ea typeface="Microsoft YaHei" panose="020B0503020204020204" pitchFamily="34" charset="-122"/>
              </a:rPr>
              <a:t>，暂且认为规则平均长度为</a:t>
            </a:r>
            <a:r>
              <a:rPr lang="en-US" altLang="zh-CN" dirty="0">
                <a:solidFill>
                  <a:srgbClr val="000000"/>
                </a:solidFill>
                <a:latin typeface="Microsoft YaHei" panose="020B0503020204020204" pitchFamily="34" charset="-122"/>
                <a:ea typeface="Microsoft YaHei" panose="020B0503020204020204" pitchFamily="34" charset="-122"/>
              </a:rPr>
              <a:t>64</a:t>
            </a:r>
            <a:r>
              <a:rPr lang="zh-CN" altLang="en-US" dirty="0">
                <a:solidFill>
                  <a:srgbClr val="000000"/>
                </a:solidFill>
                <a:latin typeface="Microsoft YaHei" panose="020B0503020204020204" pitchFamily="34" charset="-122"/>
                <a:ea typeface="Microsoft YaHei" panose="020B0503020204020204" pitchFamily="34" charset="-122"/>
              </a:rPr>
              <a:t>，这样规则不做任何处理存入内存消耗大概为 </a:t>
            </a:r>
            <a:r>
              <a:rPr lang="en-US" altLang="zh-CN" dirty="0">
                <a:solidFill>
                  <a:srgbClr val="000000"/>
                </a:solidFill>
                <a:latin typeface="Microsoft YaHei" panose="020B0503020204020204" pitchFamily="34" charset="-122"/>
                <a:ea typeface="Microsoft YaHei" panose="020B0503020204020204" pitchFamily="34" charset="-122"/>
              </a:rPr>
              <a:t>3</a:t>
            </a:r>
            <a:r>
              <a:rPr lang="zh-CN" altLang="en-US" dirty="0">
                <a:solidFill>
                  <a:srgbClr val="000000"/>
                </a:solidFill>
                <a:latin typeface="Microsoft YaHei" panose="020B0503020204020204" pitchFamily="34" charset="-122"/>
                <a:ea typeface="Microsoft YaHei" panose="020B0503020204020204" pitchFamily="34" charset="-122"/>
              </a:rPr>
              <a:t>亿</a:t>
            </a:r>
            <a:r>
              <a:rPr lang="en-US" altLang="zh-CN" dirty="0">
                <a:solidFill>
                  <a:srgbClr val="000000"/>
                </a:solidFill>
                <a:latin typeface="Microsoft YaHei" panose="020B0503020204020204" pitchFamily="34" charset="-122"/>
                <a:ea typeface="Microsoft YaHei" panose="020B0503020204020204" pitchFamily="34" charset="-122"/>
              </a:rPr>
              <a:t>×64≈18G</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a:blip r:embed="rId2"/>
          <a:stretch>
            <a:fillRect/>
          </a:stretch>
        </p:blipFill>
        <p:spPr>
          <a:xfrm>
            <a:off x="7580812" y="400594"/>
            <a:ext cx="3793417" cy="3001470"/>
          </a:xfrm>
          <a:prstGeom prst="rect">
            <a:avLst/>
          </a:prstGeom>
        </p:spPr>
      </p:pic>
      <p:pic>
        <p:nvPicPr>
          <p:cNvPr id="7" name="图片 6"/>
          <p:cNvPicPr>
            <a:picLocks noChangeAspect="1"/>
          </p:cNvPicPr>
          <p:nvPr/>
        </p:nvPicPr>
        <p:blipFill>
          <a:blip r:embed="rId3"/>
          <a:stretch>
            <a:fillRect/>
          </a:stretch>
        </p:blipFill>
        <p:spPr>
          <a:xfrm>
            <a:off x="5425440" y="1199800"/>
            <a:ext cx="6309677" cy="5090160"/>
          </a:xfrm>
          <a:prstGeom prst="rect">
            <a:avLst/>
          </a:prstGeom>
        </p:spPr>
      </p:pic>
    </p:spTree>
    <p:extLst>
      <p:ext uri="{BB962C8B-B14F-4D97-AF65-F5344CB8AC3E}">
        <p14:creationId xmlns:p14="http://schemas.microsoft.com/office/powerpoint/2010/main" val="710484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2481" y="165726"/>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战况回顾</a:t>
            </a:r>
            <a:endParaRPr lang="zh-CN" altLang="en-US" sz="4000" dirty="0">
              <a:latin typeface="宋体" panose="02010600030101010101" pitchFamily="2" charset="-122"/>
              <a:ea typeface="宋体" panose="02010600030101010101" pitchFamily="2" charset="-122"/>
            </a:endParaRPr>
          </a:p>
        </p:txBody>
      </p:sp>
      <p:sp>
        <p:nvSpPr>
          <p:cNvPr id="6" name="文本框 5"/>
          <p:cNvSpPr txBox="1"/>
          <p:nvPr/>
        </p:nvSpPr>
        <p:spPr>
          <a:xfrm>
            <a:off x="322481" y="1534014"/>
            <a:ext cx="5750811" cy="523220"/>
          </a:xfrm>
          <a:prstGeom prst="rect">
            <a:avLst/>
          </a:prstGeom>
          <a:noFill/>
        </p:spPr>
        <p:txBody>
          <a:bodyPr wrap="square" rtlCol="0">
            <a:spAutoFit/>
          </a:bodyPr>
          <a:lstStyle/>
          <a:p>
            <a:r>
              <a:rPr lang="zh-CN" altLang="en-US" sz="2800" dirty="0" smtClean="0">
                <a:latin typeface="宋体" panose="02010600030101010101" pitchFamily="2" charset="-122"/>
                <a:ea typeface="宋体" panose="02010600030101010101" pitchFamily="2" charset="-122"/>
              </a:rPr>
              <a:t>止步 </a:t>
            </a:r>
            <a:r>
              <a:rPr lang="en-US" altLang="zh-CN" sz="2800" dirty="0" smtClean="0">
                <a:latin typeface="宋体" panose="02010600030101010101" pitchFamily="2" charset="-122"/>
                <a:ea typeface="宋体" panose="02010600030101010101" pitchFamily="2" charset="-122"/>
              </a:rPr>
              <a:t>Case5 - final4   </a:t>
            </a:r>
            <a:r>
              <a:rPr lang="zh-CN" altLang="en-US" sz="2800" dirty="0" smtClean="0">
                <a:latin typeface="宋体" panose="02010600030101010101" pitchFamily="2" charset="-122"/>
                <a:ea typeface="宋体" panose="02010600030101010101" pitchFamily="2" charset="-122"/>
              </a:rPr>
              <a:t>名次：</a:t>
            </a:r>
            <a:r>
              <a:rPr lang="en-US" altLang="zh-CN" sz="2800" dirty="0" smtClean="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8" name="文本框 7"/>
          <p:cNvSpPr txBox="1"/>
          <p:nvPr/>
        </p:nvSpPr>
        <p:spPr>
          <a:xfrm>
            <a:off x="322481" y="2224837"/>
            <a:ext cx="5929828" cy="2677656"/>
          </a:xfrm>
          <a:prstGeom prst="rect">
            <a:avLst/>
          </a:prstGeom>
          <a:noFill/>
        </p:spPr>
        <p:txBody>
          <a:bodyPr wrap="square" rtlCol="0">
            <a:spAutoFit/>
          </a:bodyPr>
          <a:lstStyle/>
          <a:p>
            <a:r>
              <a:rPr lang="zh-CN" altLang="en-US" sz="2800" dirty="0" smtClean="0">
                <a:latin typeface="宋体" panose="02010600030101010101" pitchFamily="2" charset="-122"/>
                <a:ea typeface="宋体" panose="02010600030101010101" pitchFamily="2" charset="-122"/>
              </a:rPr>
              <a:t>继续优化：</a:t>
            </a:r>
            <a:endParaRPr lang="en-US" altLang="zh-CN" sz="2800" dirty="0" smtClean="0">
              <a:latin typeface="宋体" panose="02010600030101010101" pitchFamily="2" charset="-122"/>
              <a:ea typeface="宋体" panose="02010600030101010101" pitchFamily="2" charset="-122"/>
            </a:endParaRPr>
          </a:p>
          <a:p>
            <a:r>
              <a:rPr lang="en-US" altLang="zh-CN" sz="2800" dirty="0" smtClean="0"/>
              <a:t>case1</a:t>
            </a:r>
            <a:r>
              <a:rPr lang="zh-CN" altLang="en-US" sz="2800" dirty="0" smtClean="0">
                <a:latin typeface="宋体" panose="02010600030101010101" pitchFamily="2" charset="-122"/>
                <a:ea typeface="宋体" panose="02010600030101010101" pitchFamily="2" charset="-122"/>
              </a:rPr>
              <a:t>：</a:t>
            </a:r>
            <a:r>
              <a:rPr lang="en-US" altLang="zh-CN" sz="2800" dirty="0"/>
              <a:t>60.59s  </a:t>
            </a:r>
            <a:r>
              <a:rPr lang="en-US" altLang="zh-CN" sz="2800" dirty="0" smtClean="0"/>
              <a:t>case2</a:t>
            </a:r>
            <a:r>
              <a:rPr lang="zh-CN" altLang="en-US" sz="2800" dirty="0" smtClean="0"/>
              <a:t>：</a:t>
            </a:r>
            <a:r>
              <a:rPr lang="en-US" altLang="zh-CN" sz="2800" dirty="0"/>
              <a:t>266.83s  </a:t>
            </a:r>
            <a:endParaRPr lang="en-US" altLang="zh-CN" sz="2800" dirty="0" smtClean="0"/>
          </a:p>
          <a:p>
            <a:r>
              <a:rPr lang="en-US" altLang="zh-CN" sz="2800" dirty="0" smtClean="0"/>
              <a:t>case3</a:t>
            </a:r>
            <a:r>
              <a:rPr lang="zh-CN" altLang="en-US" sz="2800" dirty="0" smtClean="0"/>
              <a:t>：</a:t>
            </a:r>
            <a:r>
              <a:rPr lang="en-US" altLang="zh-CN" sz="2800" dirty="0"/>
              <a:t>198.64s </a:t>
            </a:r>
            <a:r>
              <a:rPr lang="en-US" altLang="zh-CN" sz="2800" dirty="0" smtClean="0"/>
              <a:t>case4</a:t>
            </a:r>
            <a:r>
              <a:rPr lang="zh-CN" altLang="en-US" sz="2800" dirty="0" smtClean="0"/>
              <a:t>：</a:t>
            </a:r>
            <a:r>
              <a:rPr lang="en-US" altLang="zh-CN" sz="2800" dirty="0"/>
              <a:t>258.77s</a:t>
            </a:r>
            <a:r>
              <a:rPr lang="zh-CN" altLang="en-US" sz="2800" dirty="0" smtClean="0">
                <a:latin typeface="宋体" panose="02010600030101010101" pitchFamily="2" charset="-122"/>
                <a:ea typeface="宋体" panose="02010600030101010101" pitchFamily="2" charset="-122"/>
              </a:rPr>
              <a:t> </a:t>
            </a:r>
            <a:endParaRPr lang="en-US" altLang="zh-CN" sz="2800" dirty="0" smtClean="0">
              <a:latin typeface="宋体" panose="02010600030101010101" pitchFamily="2" charset="-122"/>
              <a:ea typeface="宋体" panose="02010600030101010101" pitchFamily="2" charset="-122"/>
            </a:endParaRPr>
          </a:p>
          <a:p>
            <a:r>
              <a:rPr lang="en-US" altLang="zh-CN" sz="2800" dirty="0" smtClean="0">
                <a:solidFill>
                  <a:srgbClr val="0070C0"/>
                </a:solidFill>
              </a:rPr>
              <a:t>case5</a:t>
            </a:r>
            <a:r>
              <a:rPr lang="zh-CN" altLang="en-US" sz="2800" dirty="0" smtClean="0">
                <a:solidFill>
                  <a:srgbClr val="0070C0"/>
                </a:solidFill>
              </a:rPr>
              <a:t>：</a:t>
            </a:r>
            <a:r>
              <a:rPr lang="en-US" altLang="zh-CN" sz="2800" dirty="0" smtClean="0">
                <a:solidFill>
                  <a:srgbClr val="0070C0"/>
                </a:solidFill>
              </a:rPr>
              <a:t>2251.57s</a:t>
            </a:r>
          </a:p>
          <a:p>
            <a:endParaRPr lang="en-US" altLang="zh-CN" sz="32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目前代码名次 </a:t>
            </a:r>
            <a:r>
              <a:rPr lang="en-US" altLang="zh-CN" sz="2400" dirty="0" smtClean="0">
                <a:latin typeface="宋体" panose="02010600030101010101" pitchFamily="2" charset="-122"/>
                <a:ea typeface="宋体" panose="02010600030101010101" pitchFamily="2" charset="-122"/>
              </a:rPr>
              <a:t>13</a:t>
            </a:r>
            <a:endParaRPr lang="zh-CN" altLang="en-US" sz="2400"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8887196" y="165726"/>
            <a:ext cx="2700302" cy="6455735"/>
          </a:xfrm>
          <a:prstGeom prst="rect">
            <a:avLst/>
          </a:prstGeom>
        </p:spPr>
      </p:pic>
    </p:spTree>
    <p:extLst>
      <p:ext uri="{BB962C8B-B14F-4D97-AF65-F5344CB8AC3E}">
        <p14:creationId xmlns:p14="http://schemas.microsoft.com/office/powerpoint/2010/main" val="1399620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第二关：内存 </a:t>
            </a:r>
            <a:r>
              <a:rPr lang="en-US" altLang="zh-CN" sz="3200" dirty="0" smtClean="0">
                <a:latin typeface="宋体" panose="02010600030101010101" pitchFamily="2" charset="-122"/>
                <a:ea typeface="宋体" panose="02010600030101010101" pitchFamily="2" charset="-122"/>
              </a:rPr>
              <a:t>case2-4  </a:t>
            </a:r>
            <a:r>
              <a:rPr lang="zh-CN" altLang="en-US" sz="3200" dirty="0" smtClean="0">
                <a:latin typeface="宋体" panose="02010600030101010101" pitchFamily="2" charset="-122"/>
                <a:ea typeface="宋体" panose="02010600030101010101" pitchFamily="2" charset="-122"/>
              </a:rPr>
              <a:t>实现</a:t>
            </a:r>
            <a:r>
              <a:rPr lang="en-US" altLang="zh-CN" sz="3200" dirty="0" err="1" smtClean="0">
                <a:latin typeface="宋体" panose="02010600030101010101" pitchFamily="2" charset="-122"/>
                <a:ea typeface="宋体" panose="02010600030101010101" pitchFamily="2" charset="-122"/>
              </a:rPr>
              <a:t>hashset</a:t>
            </a:r>
            <a:endParaRPr lang="zh-CN" altLang="en-US" sz="3200" dirty="0">
              <a:latin typeface="宋体" panose="02010600030101010101" pitchFamily="2" charset="-122"/>
              <a:ea typeface="宋体" panose="02010600030101010101" pitchFamily="2" charset="-122"/>
            </a:endParaRPr>
          </a:p>
        </p:txBody>
      </p:sp>
      <p:sp>
        <p:nvSpPr>
          <p:cNvPr id="2" name="矩形 1"/>
          <p:cNvSpPr/>
          <p:nvPr/>
        </p:nvSpPr>
        <p:spPr>
          <a:xfrm>
            <a:off x="-619526" y="1549249"/>
            <a:ext cx="10799398" cy="2862322"/>
          </a:xfrm>
          <a:prstGeom prst="rect">
            <a:avLst/>
          </a:prstGeom>
        </p:spPr>
        <p:txBody>
          <a:bodyPr wrap="square">
            <a:spAutoFit/>
          </a:bodyPr>
          <a:lstStyle/>
          <a:p>
            <a:pPr marL="1143000" lvl="2"/>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实现</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hashset</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160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数据结构</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演进</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尽量使用</a:t>
            </a:r>
            <a:r>
              <a:rPr lang="en-US" altLang="zh-CN" dirty="0">
                <a:solidFill>
                  <a:srgbClr val="000000"/>
                </a:solidFill>
                <a:latin typeface="Microsoft YaHei" panose="020B0503020204020204" pitchFamily="34" charset="-122"/>
                <a:ea typeface="Microsoft YaHei" panose="020B0503020204020204" pitchFamily="34" charset="-122"/>
              </a:rPr>
              <a:t>primitive</a:t>
            </a:r>
            <a:r>
              <a:rPr lang="zh-CN" altLang="en-US" dirty="0" smtClean="0">
                <a:solidFill>
                  <a:srgbClr val="000000"/>
                </a:solidFill>
                <a:latin typeface="Microsoft YaHei" panose="020B0503020204020204" pitchFamily="34" charset="-122"/>
                <a:ea typeface="Microsoft YaHei" panose="020B0503020204020204" pitchFamily="34" charset="-122"/>
              </a:rPr>
              <a:t>类型，</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一</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维数</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组，二</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维数组</a:t>
            </a:r>
          </a:p>
          <a:p>
            <a:pPr marL="1600200" lvl="3" indent="2160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二维数组 一维减少运算量 二维排序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二分查找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logn</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160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小于</a:t>
            </a:r>
            <a:r>
              <a:rPr lang="en-US" altLang="zh-CN" dirty="0" smtClean="0">
                <a:solidFill>
                  <a:srgbClr val="000000"/>
                </a:solidFill>
                <a:latin typeface="Microsoft YaHei" panose="020B0503020204020204" pitchFamily="34" charset="-122"/>
                <a:ea typeface="Microsoft YaHei" panose="020B0503020204020204" pitchFamily="34" charset="-122"/>
              </a:rPr>
              <a:t>10</a:t>
            </a:r>
            <a:r>
              <a:rPr lang="zh-CN" altLang="en-US" dirty="0" smtClean="0">
                <a:solidFill>
                  <a:srgbClr val="000000"/>
                </a:solidFill>
                <a:latin typeface="Microsoft YaHei" panose="020B0503020204020204" pitchFamily="34" charset="-122"/>
                <a:ea typeface="Microsoft YaHei" panose="020B0503020204020204" pitchFamily="34" charset="-122"/>
              </a:rPr>
              <a:t>个，直接暴力查找</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160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动态扩缩容策略 是否</a:t>
            </a:r>
            <a:r>
              <a:rPr lang="en-US" altLang="zh-CN" dirty="0" smtClean="0">
                <a:solidFill>
                  <a:srgbClr val="000000"/>
                </a:solidFill>
                <a:latin typeface="Microsoft YaHei" panose="020B0503020204020204" pitchFamily="34" charset="-122"/>
                <a:ea typeface="Microsoft YaHei" panose="020B0503020204020204" pitchFamily="34" charset="-122"/>
              </a:rPr>
              <a:t>rehash</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160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并发排序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fork-join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work-stealing</a:t>
            </a:r>
          </a:p>
          <a:p>
            <a:pPr marL="1600200" lvl="3" indent="2160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size </a:t>
            </a:r>
            <a:r>
              <a:rPr lang="zh-CN" altLang="en-US" dirty="0" smtClean="0">
                <a:solidFill>
                  <a:srgbClr val="000000"/>
                </a:solidFill>
                <a:latin typeface="Microsoft YaHei" panose="020B0503020204020204" pitchFamily="34" charset="-122"/>
                <a:ea typeface="Microsoft YaHei" panose="020B0503020204020204" pitchFamily="34" charset="-122"/>
              </a:rPr>
              <a:t>估算 还是 计算？</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160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并发</a:t>
            </a:r>
            <a:r>
              <a:rPr lang="zh-CN" altLang="en-US" dirty="0">
                <a:solidFill>
                  <a:srgbClr val="000000"/>
                </a:solidFill>
                <a:latin typeface="Microsoft YaHei" panose="020B0503020204020204" pitchFamily="34" charset="-122"/>
                <a:ea typeface="Microsoft YaHei" panose="020B0503020204020204" pitchFamily="34" charset="-122"/>
              </a:rPr>
              <a:t>插入 </a:t>
            </a:r>
            <a:r>
              <a:rPr lang="en-US" altLang="zh-CN" dirty="0">
                <a:solidFill>
                  <a:srgbClr val="000000"/>
                </a:solidFill>
                <a:latin typeface="Microsoft YaHei" panose="020B0503020204020204" pitchFamily="34" charset="-122"/>
                <a:ea typeface="Microsoft YaHei" panose="020B0503020204020204" pitchFamily="34" charset="-122"/>
              </a:rPr>
              <a:t>lock-free</a:t>
            </a:r>
            <a:r>
              <a:rPr lang="zh-CN" altLang="en-US" dirty="0">
                <a:solidFill>
                  <a:srgbClr val="000000"/>
                </a:solidFill>
                <a:latin typeface="Microsoft YaHei" panose="020B0503020204020204" pitchFamily="34" charset="-122"/>
                <a:ea typeface="Microsoft YaHei" panose="020B0503020204020204" pitchFamily="34" charset="-122"/>
              </a:rPr>
              <a:t>优化</a:t>
            </a:r>
            <a:endParaRPr lang="en-US" altLang="zh-CN" dirty="0">
              <a:solidFill>
                <a:srgbClr val="000000"/>
              </a:solidFill>
              <a:latin typeface="Microsoft YaHei" panose="020B0503020204020204" pitchFamily="34" charset="-122"/>
              <a:ea typeface="Microsoft YaHei" panose="020B0503020204020204" pitchFamily="34" charset="-122"/>
            </a:endParaRPr>
          </a:p>
          <a:p>
            <a:pPr marL="1600200" lvl="3"/>
            <a:endParaRPr lang="zh-CN" altLang="en-US" dirty="0">
              <a:solidFill>
                <a:srgbClr val="000000"/>
              </a:solidFill>
              <a:latin typeface="Microsoft YaHei" panose="020B0503020204020204" pitchFamily="34" charset="-122"/>
              <a:ea typeface="Microsoft YaHei" panose="020B0503020204020204" pitchFamily="34" charset="-122"/>
            </a:endParaRPr>
          </a:p>
          <a:p>
            <a:pPr marL="1600200" lvl="3"/>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2"/>
          <a:stretch>
            <a:fillRect/>
          </a:stretch>
        </p:blipFill>
        <p:spPr>
          <a:xfrm>
            <a:off x="5190178" y="2980410"/>
            <a:ext cx="6297385" cy="3245185"/>
          </a:xfrm>
          <a:prstGeom prst="rect">
            <a:avLst/>
          </a:prstGeom>
        </p:spPr>
      </p:pic>
    </p:spTree>
    <p:extLst>
      <p:ext uri="{BB962C8B-B14F-4D97-AF65-F5344CB8AC3E}">
        <p14:creationId xmlns:p14="http://schemas.microsoft.com/office/powerpoint/2010/main" val="669650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9559"/>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第三关：</a:t>
            </a:r>
            <a:r>
              <a:rPr lang="en-US" altLang="zh-CN" sz="3200" dirty="0" err="1" smtClean="0">
                <a:latin typeface="宋体" panose="02010600030101010101" pitchFamily="2" charset="-122"/>
                <a:ea typeface="宋体" panose="02010600030101010101" pitchFamily="2" charset="-122"/>
              </a:rPr>
              <a:t>cpu</a:t>
            </a:r>
            <a:r>
              <a:rPr lang="zh-CN" altLang="en-US" sz="3200" dirty="0" smtClean="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case5 </a:t>
            </a:r>
            <a:r>
              <a:rPr lang="en-US" altLang="zh-CN" sz="3200" dirty="0" smtClean="0">
                <a:latin typeface="宋体" panose="02010600030101010101" pitchFamily="2" charset="-122"/>
                <a:ea typeface="宋体" panose="02010600030101010101" pitchFamily="2" charset="-122"/>
              </a:rPr>
              <a:t>-- </a:t>
            </a:r>
            <a:r>
              <a:rPr lang="zh-CN" altLang="en-US" sz="2000" dirty="0" smtClean="0">
                <a:solidFill>
                  <a:srgbClr val="000000"/>
                </a:solidFill>
                <a:latin typeface="Microsoft YaHei" panose="020B0503020204020204" pitchFamily="34" charset="-122"/>
                <a:ea typeface="Microsoft YaHei" panose="020B0503020204020204" pitchFamily="34" charset="-122"/>
              </a:rPr>
              <a:t>并发</a:t>
            </a:r>
            <a:r>
              <a:rPr lang="zh-CN" altLang="en-US" sz="2000" dirty="0">
                <a:solidFill>
                  <a:srgbClr val="000000"/>
                </a:solidFill>
                <a:latin typeface="Microsoft YaHei" panose="020B0503020204020204" pitchFamily="34" charset="-122"/>
                <a:ea typeface="Microsoft YaHei" panose="020B0503020204020204" pitchFamily="34" charset="-122"/>
              </a:rPr>
              <a:t>插入 </a:t>
            </a:r>
            <a:r>
              <a:rPr lang="en-US" altLang="zh-CN" sz="2000" dirty="0" smtClean="0">
                <a:solidFill>
                  <a:srgbClr val="000000"/>
                </a:solidFill>
                <a:latin typeface="Microsoft YaHei" panose="020B0503020204020204" pitchFamily="34" charset="-122"/>
                <a:ea typeface="Microsoft YaHei" panose="020B0503020204020204" pitchFamily="34" charset="-122"/>
              </a:rPr>
              <a:t>lock-free</a:t>
            </a:r>
            <a:r>
              <a:rPr lang="zh-CN" altLang="en-US" sz="2000" dirty="0" smtClean="0">
                <a:solidFill>
                  <a:srgbClr val="000000"/>
                </a:solidFill>
                <a:latin typeface="Microsoft YaHei" panose="020B0503020204020204" pitchFamily="34" charset="-122"/>
                <a:ea typeface="Microsoft YaHei" panose="020B0503020204020204" pitchFamily="34" charset="-122"/>
              </a:rPr>
              <a:t>（</a:t>
            </a:r>
            <a:r>
              <a:rPr lang="en-US" altLang="zh-CN" sz="2000" dirty="0" err="1" smtClean="0">
                <a:solidFill>
                  <a:srgbClr val="000000"/>
                </a:solidFill>
                <a:latin typeface="Microsoft YaHei" panose="020B0503020204020204" pitchFamily="34" charset="-122"/>
                <a:ea typeface="Microsoft YaHei" panose="020B0503020204020204" pitchFamily="34" charset="-122"/>
              </a:rPr>
              <a:t>cas</a:t>
            </a:r>
            <a:r>
              <a:rPr lang="zh-CN" altLang="en-US" sz="2000" dirty="0" smtClean="0">
                <a:solidFill>
                  <a:srgbClr val="000000"/>
                </a:solidFill>
                <a:latin typeface="Microsoft YaHei" panose="020B0503020204020204" pitchFamily="34" charset="-122"/>
                <a:ea typeface="Microsoft YaHei" panose="020B0503020204020204" pitchFamily="34" charset="-122"/>
              </a:rPr>
              <a:t>）优化</a:t>
            </a:r>
            <a:endParaRPr lang="en-US" altLang="zh-CN" sz="3200" dirty="0">
              <a:solidFill>
                <a:srgbClr val="000000"/>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2"/>
          <a:stretch>
            <a:fillRect/>
          </a:stretch>
        </p:blipFill>
        <p:spPr>
          <a:xfrm>
            <a:off x="292766" y="1683658"/>
            <a:ext cx="5000446" cy="3347250"/>
          </a:xfrm>
          <a:prstGeom prst="rect">
            <a:avLst/>
          </a:prstGeom>
        </p:spPr>
      </p:pic>
      <p:pic>
        <p:nvPicPr>
          <p:cNvPr id="6" name="图片 5"/>
          <p:cNvPicPr>
            <a:picLocks noChangeAspect="1"/>
          </p:cNvPicPr>
          <p:nvPr/>
        </p:nvPicPr>
        <p:blipFill>
          <a:blip r:embed="rId3"/>
          <a:stretch>
            <a:fillRect/>
          </a:stretch>
        </p:blipFill>
        <p:spPr>
          <a:xfrm>
            <a:off x="3651050" y="3871687"/>
            <a:ext cx="7589605" cy="2986313"/>
          </a:xfrm>
          <a:prstGeom prst="rect">
            <a:avLst/>
          </a:prstGeom>
        </p:spPr>
      </p:pic>
      <p:sp>
        <p:nvSpPr>
          <p:cNvPr id="7" name="矩形 6"/>
          <p:cNvSpPr/>
          <p:nvPr/>
        </p:nvSpPr>
        <p:spPr>
          <a:xfrm>
            <a:off x="5553693" y="2388017"/>
            <a:ext cx="5442857" cy="646331"/>
          </a:xfrm>
          <a:prstGeom prst="rect">
            <a:avLst/>
          </a:prstGeom>
        </p:spPr>
        <p:txBody>
          <a:bodyPr wrap="square">
            <a:spAutoFit/>
          </a:bodyPr>
          <a:lstStyle/>
          <a:p>
            <a:pPr lvl="2"/>
            <a:r>
              <a:rPr lang="en-US" altLang="zh-CN" dirty="0" smtClean="0">
                <a:solidFill>
                  <a:srgbClr val="000000"/>
                </a:solidFill>
                <a:latin typeface="Microsoft YaHei" panose="020B0503020204020204" pitchFamily="34" charset="-122"/>
                <a:ea typeface="Microsoft YaHei" panose="020B0503020204020204" pitchFamily="34" charset="-122"/>
              </a:rPr>
              <a:t>Java1</a:t>
            </a:r>
            <a:r>
              <a:rPr lang="en-US" altLang="zh-CN" dirty="0" smtClean="0">
                <a:solidFill>
                  <a:srgbClr val="000000"/>
                </a:solidFill>
                <a:latin typeface="Microsoft YaHei" panose="020B0503020204020204" pitchFamily="34" charset="-122"/>
                <a:ea typeface="Microsoft YaHei" panose="020B0503020204020204" pitchFamily="34" charset="-122"/>
              </a:rPr>
              <a:t>.8</a:t>
            </a:r>
            <a:r>
              <a:rPr lang="zh-CN" altLang="en-US" dirty="0" smtClean="0">
                <a:solidFill>
                  <a:srgbClr val="000000"/>
                </a:solidFill>
                <a:latin typeface="Microsoft YaHei" panose="020B0503020204020204" pitchFamily="34" charset="-122"/>
                <a:ea typeface="Microsoft YaHei" panose="020B0503020204020204" pitchFamily="34" charset="-122"/>
              </a:rPr>
              <a:t>后</a:t>
            </a:r>
            <a:r>
              <a:rPr lang="en-US" altLang="zh-CN" dirty="0" err="1" smtClean="0">
                <a:solidFill>
                  <a:srgbClr val="000000"/>
                </a:solidFill>
                <a:latin typeface="Microsoft YaHei" panose="020B0503020204020204" pitchFamily="34" charset="-122"/>
                <a:ea typeface="Microsoft YaHei" panose="020B0503020204020204" pitchFamily="34" charset="-122"/>
              </a:rPr>
              <a:t>concurrentHashmap</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Atomic</a:t>
            </a:r>
            <a:r>
              <a:rPr lang="zh-CN" altLang="en-US" dirty="0" smtClean="0">
                <a:solidFill>
                  <a:srgbClr val="000000"/>
                </a:solidFill>
                <a:latin typeface="Microsoft YaHei" panose="020B0503020204020204" pitchFamily="34" charset="-122"/>
                <a:ea typeface="Microsoft YaHei" panose="020B0503020204020204" pitchFamily="34" charset="-122"/>
              </a:rPr>
              <a:t>，锁力度更小，硬件支持</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77444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9559"/>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第三关：</a:t>
            </a:r>
            <a:r>
              <a:rPr lang="en-US" altLang="zh-CN" sz="3200" dirty="0" err="1" smtClean="0">
                <a:latin typeface="宋体" panose="02010600030101010101" pitchFamily="2" charset="-122"/>
                <a:ea typeface="宋体" panose="02010600030101010101" pitchFamily="2" charset="-122"/>
              </a:rPr>
              <a:t>cpu</a:t>
            </a:r>
            <a:r>
              <a:rPr lang="zh-CN" altLang="en-US" sz="3200" dirty="0" smtClean="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case5 -- </a:t>
            </a:r>
            <a:r>
              <a:rPr lang="zh-CN" altLang="en-US" sz="2000" dirty="0" smtClean="0">
                <a:solidFill>
                  <a:srgbClr val="000000"/>
                </a:solidFill>
                <a:latin typeface="Microsoft YaHei" panose="020B0503020204020204" pitchFamily="34" charset="-122"/>
                <a:ea typeface="Microsoft YaHei" panose="020B0503020204020204" pitchFamily="34" charset="-122"/>
              </a:rPr>
              <a:t>并发</a:t>
            </a:r>
            <a:r>
              <a:rPr lang="zh-CN" altLang="en-US" sz="2000" dirty="0">
                <a:solidFill>
                  <a:srgbClr val="000000"/>
                </a:solidFill>
                <a:latin typeface="Microsoft YaHei" panose="020B0503020204020204" pitchFamily="34" charset="-122"/>
                <a:ea typeface="Microsoft YaHei" panose="020B0503020204020204" pitchFamily="34" charset="-122"/>
              </a:rPr>
              <a:t>插入 </a:t>
            </a:r>
            <a:r>
              <a:rPr lang="en-US" altLang="zh-CN" sz="2000" dirty="0" smtClean="0">
                <a:solidFill>
                  <a:srgbClr val="000000"/>
                </a:solidFill>
                <a:latin typeface="Microsoft YaHei" panose="020B0503020204020204" pitchFamily="34" charset="-122"/>
                <a:ea typeface="Microsoft YaHei" panose="020B0503020204020204" pitchFamily="34" charset="-122"/>
              </a:rPr>
              <a:t>lock-free</a:t>
            </a:r>
            <a:r>
              <a:rPr lang="zh-CN" altLang="en-US" sz="2000" dirty="0" smtClean="0">
                <a:solidFill>
                  <a:srgbClr val="000000"/>
                </a:solidFill>
                <a:latin typeface="Microsoft YaHei" panose="020B0503020204020204" pitchFamily="34" charset="-122"/>
                <a:ea typeface="Microsoft YaHei" panose="020B0503020204020204" pitchFamily="34" charset="-122"/>
              </a:rPr>
              <a:t>（</a:t>
            </a:r>
            <a:r>
              <a:rPr lang="en-US" altLang="zh-CN" sz="2000" dirty="0" err="1" smtClean="0">
                <a:solidFill>
                  <a:srgbClr val="000000"/>
                </a:solidFill>
                <a:latin typeface="Microsoft YaHei" panose="020B0503020204020204" pitchFamily="34" charset="-122"/>
                <a:ea typeface="Microsoft YaHei" panose="020B0503020204020204" pitchFamily="34" charset="-122"/>
              </a:rPr>
              <a:t>cas</a:t>
            </a:r>
            <a:r>
              <a:rPr lang="zh-CN" altLang="en-US" sz="2000" dirty="0" smtClean="0">
                <a:solidFill>
                  <a:srgbClr val="000000"/>
                </a:solidFill>
                <a:latin typeface="Microsoft YaHei" panose="020B0503020204020204" pitchFamily="34" charset="-122"/>
                <a:ea typeface="Microsoft YaHei" panose="020B0503020204020204" pitchFamily="34" charset="-122"/>
              </a:rPr>
              <a:t>）优化</a:t>
            </a:r>
            <a:endParaRPr lang="en-US" altLang="zh-CN" sz="3200" dirty="0">
              <a:solidFill>
                <a:srgbClr val="000000"/>
              </a:solidFill>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2"/>
          <a:stretch>
            <a:fillRect/>
          </a:stretch>
        </p:blipFill>
        <p:spPr>
          <a:xfrm>
            <a:off x="6948692" y="1490758"/>
            <a:ext cx="4095954" cy="4968240"/>
          </a:xfrm>
          <a:prstGeom prst="rect">
            <a:avLst/>
          </a:prstGeom>
        </p:spPr>
      </p:pic>
      <p:pic>
        <p:nvPicPr>
          <p:cNvPr id="5" name="图片 4"/>
          <p:cNvPicPr>
            <a:picLocks noChangeAspect="1"/>
          </p:cNvPicPr>
          <p:nvPr/>
        </p:nvPicPr>
        <p:blipFill>
          <a:blip r:embed="rId3"/>
          <a:stretch>
            <a:fillRect/>
          </a:stretch>
        </p:blipFill>
        <p:spPr>
          <a:xfrm>
            <a:off x="549762" y="1423441"/>
            <a:ext cx="6277511" cy="5102874"/>
          </a:xfrm>
          <a:prstGeom prst="rect">
            <a:avLst/>
          </a:prstGeom>
        </p:spPr>
      </p:pic>
    </p:spTree>
    <p:extLst>
      <p:ext uri="{BB962C8B-B14F-4D97-AF65-F5344CB8AC3E}">
        <p14:creationId xmlns:p14="http://schemas.microsoft.com/office/powerpoint/2010/main" val="1337175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第三关：</a:t>
            </a:r>
            <a:r>
              <a:rPr lang="en-US" altLang="zh-CN" sz="3200" dirty="0" err="1" smtClean="0">
                <a:latin typeface="宋体" panose="02010600030101010101" pitchFamily="2" charset="-122"/>
                <a:ea typeface="宋体" panose="02010600030101010101" pitchFamily="2" charset="-122"/>
              </a:rPr>
              <a:t>cpu</a:t>
            </a:r>
            <a:r>
              <a:rPr lang="zh-CN" altLang="en-US" sz="3200" dirty="0" smtClean="0">
                <a:latin typeface="宋体" panose="02010600030101010101" pitchFamily="2" charset="-122"/>
                <a:ea typeface="宋体" panose="02010600030101010101" pitchFamily="2" charset="-122"/>
              </a:rPr>
              <a:t> </a:t>
            </a:r>
            <a:r>
              <a:rPr lang="en-US" altLang="zh-CN" sz="3200" dirty="0" smtClean="0">
                <a:latin typeface="宋体" panose="02010600030101010101" pitchFamily="2" charset="-122"/>
                <a:ea typeface="宋体" panose="02010600030101010101" pitchFamily="2" charset="-122"/>
              </a:rPr>
              <a:t>case5</a:t>
            </a:r>
            <a:endParaRPr lang="zh-CN" altLang="en-US" sz="3200" dirty="0">
              <a:latin typeface="宋体" panose="02010600030101010101" pitchFamily="2" charset="-122"/>
              <a:ea typeface="宋体" panose="02010600030101010101" pitchFamily="2" charset="-122"/>
            </a:endParaRPr>
          </a:p>
        </p:txBody>
      </p:sp>
      <p:sp>
        <p:nvSpPr>
          <p:cNvPr id="3" name="矩形 2"/>
          <p:cNvSpPr/>
          <p:nvPr/>
        </p:nvSpPr>
        <p:spPr>
          <a:xfrm>
            <a:off x="635726" y="1078106"/>
            <a:ext cx="7471954" cy="5078313"/>
          </a:xfrm>
          <a:prstGeom prst="rect">
            <a:avLst/>
          </a:prstGeom>
        </p:spPr>
        <p:txBody>
          <a:bodyPr wrap="square">
            <a:spAutoFit/>
          </a:bodyPr>
          <a:lstStyle/>
          <a:p>
            <a:endParaRPr lang="zh-CN" altLang="en-US" dirty="0" smtClean="0">
              <a:effectLst/>
            </a:endParaRPr>
          </a:p>
          <a:p>
            <a:pPr marL="742950" lvl="1" indent="-28575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第三道关 </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cpu</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case 5</a:t>
            </a: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布隆过滤器</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实现方式</a:t>
            </a:r>
            <a:r>
              <a:rPr lang="en-US" altLang="zh-CN" dirty="0" err="1" smtClean="0">
                <a:solidFill>
                  <a:srgbClr val="000000"/>
                </a:solidFill>
                <a:latin typeface="Microsoft YaHei" panose="020B0503020204020204" pitchFamily="34" charset="-122"/>
                <a:ea typeface="Microsoft YaHei" panose="020B0503020204020204" pitchFamily="34" charset="-122"/>
              </a:rPr>
              <a:t>bitset</a:t>
            </a:r>
            <a:r>
              <a:rPr lang="en-US" altLang="zh-CN" dirty="0" smtClean="0">
                <a:solidFill>
                  <a:srgbClr val="000000"/>
                </a:solidFill>
                <a:latin typeface="Microsoft YaHei" panose="020B0503020204020204" pitchFamily="34" charset="-122"/>
                <a:ea typeface="Microsoft YaHei" panose="020B0503020204020204" pitchFamily="34" charset="-122"/>
              </a:rPr>
              <a:t> + </a:t>
            </a:r>
            <a:r>
              <a:rPr lang="zh-CN" altLang="en-US" dirty="0" smtClean="0">
                <a:solidFill>
                  <a:srgbClr val="000000"/>
                </a:solidFill>
                <a:latin typeface="Microsoft YaHei" panose="020B0503020204020204" pitchFamily="34" charset="-122"/>
                <a:ea typeface="Microsoft YaHei" panose="020B0503020204020204" pitchFamily="34" charset="-122"/>
              </a:rPr>
              <a:t>不同</a:t>
            </a:r>
            <a:r>
              <a:rPr lang="en-US" altLang="zh-CN" dirty="0" err="1" smtClean="0">
                <a:solidFill>
                  <a:srgbClr val="000000"/>
                </a:solidFill>
                <a:latin typeface="Microsoft YaHei" panose="020B0503020204020204" pitchFamily="34" charset="-122"/>
                <a:ea typeface="Microsoft YaHei" panose="020B0503020204020204" pitchFamily="34" charset="-122"/>
              </a:rPr>
              <a:t>func</a:t>
            </a:r>
            <a:r>
              <a:rPr lang="zh-CN" altLang="en-US" dirty="0" smtClean="0">
                <a:solidFill>
                  <a:srgbClr val="000000"/>
                </a:solidFill>
                <a:latin typeface="Microsoft YaHei" panose="020B0503020204020204" pitchFamily="34" charset="-122"/>
                <a:ea typeface="Microsoft YaHei" panose="020B0503020204020204" pitchFamily="34" charset="-122"/>
              </a:rPr>
              <a:t>多次</a:t>
            </a:r>
            <a:r>
              <a:rPr lang="en-US" altLang="zh-CN" dirty="0" smtClean="0">
                <a:solidFill>
                  <a:srgbClr val="000000"/>
                </a:solidFill>
                <a:latin typeface="Microsoft YaHei" panose="020B0503020204020204" pitchFamily="34" charset="-122"/>
                <a:ea typeface="Microsoft YaHei" panose="020B0503020204020204" pitchFamily="34" charset="-122"/>
              </a:rPr>
              <a:t>hash</a:t>
            </a: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关键</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n, </a:t>
            </a:r>
            <a:r>
              <a:rPr lang="en-US" altLang="zh-CN" dirty="0" err="1" smtClean="0">
                <a:solidFill>
                  <a:srgbClr val="000000"/>
                </a:solidFill>
                <a:latin typeface="Microsoft YaHei" panose="020B0503020204020204" pitchFamily="34" charset="-122"/>
                <a:ea typeface="Microsoft YaHei" panose="020B0503020204020204" pitchFamily="34" charset="-122"/>
              </a:rPr>
              <a:t>false_positive_rate</a:t>
            </a:r>
            <a:r>
              <a:rPr lang="zh-CN" altLang="en-US" dirty="0" smtClean="0">
                <a:solidFill>
                  <a:srgbClr val="000000"/>
                </a:solidFill>
                <a:latin typeface="Microsoft YaHei" panose="020B0503020204020204" pitchFamily="34" charset="-122"/>
                <a:ea typeface="Microsoft YaHei" panose="020B0503020204020204" pitchFamily="34" charset="-122"/>
              </a:rPr>
              <a:t> </a:t>
            </a:r>
            <a:r>
              <a:rPr lang="en-US" altLang="zh-CN" dirty="0" smtClean="0">
                <a:solidFill>
                  <a:srgbClr val="000000"/>
                </a:solidFill>
                <a:latin typeface="Microsoft YaHei" panose="020B0503020204020204" pitchFamily="34" charset="-122"/>
                <a:ea typeface="Microsoft YaHei" panose="020B0503020204020204" pitchFamily="34" charset="-122"/>
              </a:rPr>
              <a:t>=&gt; </a:t>
            </a:r>
            <a:r>
              <a:rPr lang="en-US" altLang="zh-CN" dirty="0" err="1" smtClean="0">
                <a:solidFill>
                  <a:srgbClr val="000000"/>
                </a:solidFill>
                <a:latin typeface="Microsoft YaHei" panose="020B0503020204020204" pitchFamily="34" charset="-122"/>
                <a:ea typeface="Microsoft YaHei" panose="020B0503020204020204" pitchFamily="34" charset="-122"/>
              </a:rPr>
              <a:t>nbit</a:t>
            </a:r>
            <a:r>
              <a:rPr lang="en-US" altLang="zh-CN" dirty="0" smtClean="0">
                <a:solidFill>
                  <a:srgbClr val="000000"/>
                </a:solidFill>
                <a:latin typeface="Microsoft YaHei" panose="020B0503020204020204" pitchFamily="34" charset="-122"/>
                <a:ea typeface="Microsoft YaHei" panose="020B0503020204020204" pitchFamily="34" charset="-122"/>
              </a:rPr>
              <a:t>, </a:t>
            </a:r>
            <a:r>
              <a:rPr lang="en-US" altLang="zh-CN" dirty="0" err="1" smtClean="0">
                <a:solidFill>
                  <a:srgbClr val="000000"/>
                </a:solidFill>
                <a:latin typeface="Microsoft YaHei" panose="020B0503020204020204" pitchFamily="34" charset="-122"/>
                <a:ea typeface="Microsoft YaHei" panose="020B0503020204020204" pitchFamily="34" charset="-122"/>
              </a:rPr>
              <a:t>nfunc</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特点：可能存在，必定不存在</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本题目适用</a:t>
            </a:r>
            <a:r>
              <a:rPr lang="zh-CN" altLang="en-US" dirty="0" smtClean="0">
                <a:solidFill>
                  <a:srgbClr val="000000"/>
                </a:solidFill>
                <a:latin typeface="Microsoft YaHei" panose="020B0503020204020204" pitchFamily="34" charset="-122"/>
                <a:ea typeface="Microsoft YaHei" panose="020B0503020204020204" pitchFamily="34" charset="-122"/>
              </a:rPr>
              <a:t>场景</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判重成本低，适合不存在较多的</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场景</a:t>
            </a: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业务规则优化</a:t>
            </a: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域名倒序计算 增量</a:t>
            </a:r>
            <a:r>
              <a:rPr lang="en-US" altLang="zh-CN" dirty="0" smtClean="0">
                <a:solidFill>
                  <a:srgbClr val="000000"/>
                </a:solidFill>
                <a:latin typeface="Microsoft YaHei" panose="020B0503020204020204" pitchFamily="34" charset="-122"/>
                <a:ea typeface="Microsoft YaHei" panose="020B0503020204020204" pitchFamily="34" charset="-122"/>
              </a:rPr>
              <a:t>hash</a:t>
            </a:r>
            <a:r>
              <a:rPr lang="zh-CN" altLang="en-US" dirty="0" smtClean="0">
                <a:solidFill>
                  <a:srgbClr val="000000"/>
                </a:solidFill>
                <a:latin typeface="Microsoft YaHei" panose="020B0503020204020204" pitchFamily="34" charset="-122"/>
                <a:ea typeface="Microsoft YaHei" panose="020B0503020204020204" pitchFamily="34" charset="-122"/>
              </a:rPr>
              <a:t>算法</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前缀区分根路径</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abc.com/ -</a:t>
            </a:r>
          </a:p>
          <a:p>
            <a:pPr marL="2057400" lvl="4" indent="-2286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abc.com/222 + </a:t>
            </a:r>
            <a:endParaRPr lang="en-US" altLang="zh-CN" dirty="0">
              <a:solidFill>
                <a:srgbClr val="000000"/>
              </a:solidFill>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def.com/ -</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记录前缀规则长度 </a:t>
            </a:r>
            <a:r>
              <a:rPr lang="en-US" altLang="zh-CN" dirty="0" err="1" smtClean="0">
                <a:solidFill>
                  <a:srgbClr val="000000"/>
                </a:solidFill>
                <a:latin typeface="Microsoft YaHei" panose="020B0503020204020204" pitchFamily="34" charset="-122"/>
                <a:ea typeface="Microsoft YaHei" panose="020B0503020204020204" pitchFamily="34" charset="-122"/>
              </a:rPr>
              <a:t>bitset</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zh-CN" altLang="en-US" dirty="0" smtClean="0">
                <a:solidFill>
                  <a:srgbClr val="000000"/>
                </a:solidFill>
                <a:latin typeface="Microsoft YaHei" panose="020B0503020204020204" pitchFamily="34" charset="-122"/>
                <a:ea typeface="Microsoft YaHei" panose="020B0503020204020204" pitchFamily="34" charset="-122"/>
              </a:rPr>
              <a:t>最大公共前缀</a:t>
            </a:r>
            <a:endParaRPr lang="en-US" altLang="zh-CN" dirty="0" smtClean="0">
              <a:solidFill>
                <a:srgbClr val="000000"/>
              </a:solidFill>
              <a:latin typeface="Microsoft YaHei" panose="020B0503020204020204" pitchFamily="34" charset="-122"/>
              <a:ea typeface="Microsoft YaHei" panose="020B0503020204020204" pitchFamily="34" charset="-122"/>
            </a:endParaRPr>
          </a:p>
          <a:p>
            <a:pPr marL="2057400" lvl="4" indent="-2286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x</a:t>
            </a:r>
            <a:r>
              <a:rPr lang="en-US" altLang="zh-CN" dirty="0" smtClean="0">
                <a:solidFill>
                  <a:srgbClr val="000000"/>
                </a:solidFill>
                <a:latin typeface="Microsoft YaHei" panose="020B0503020204020204" pitchFamily="34" charset="-122"/>
                <a:ea typeface="Microsoft YaHei" panose="020B0503020204020204" pitchFamily="34" charset="-122"/>
              </a:rPr>
              <a:t>xx/111/222</a:t>
            </a:r>
          </a:p>
          <a:p>
            <a:pPr marL="2057400" lvl="4" indent="-228600">
              <a:buFont typeface="Arial" panose="020B0604020202020204" pitchFamily="34" charset="0"/>
              <a:buChar char="•"/>
            </a:pPr>
            <a:r>
              <a:rPr lang="en-US" altLang="zh-CN" dirty="0" smtClean="0">
                <a:solidFill>
                  <a:srgbClr val="000000"/>
                </a:solidFill>
                <a:latin typeface="Microsoft YaHei" panose="020B0503020204020204" pitchFamily="34" charset="-122"/>
                <a:ea typeface="Microsoft YaHei" panose="020B0503020204020204" pitchFamily="34" charset="-122"/>
              </a:rPr>
              <a:t>xxx/111/333</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600200" lvl="3" indent="-22860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ThreadLocal</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50187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2767" y="40248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第四关：</a:t>
            </a:r>
            <a:r>
              <a:rPr lang="en-US" altLang="zh-CN" sz="3200" dirty="0" err="1" smtClean="0">
                <a:latin typeface="宋体" panose="02010600030101010101" pitchFamily="2" charset="-122"/>
                <a:ea typeface="宋体" panose="02010600030101010101" pitchFamily="2" charset="-122"/>
              </a:rPr>
              <a:t>io</a:t>
            </a:r>
            <a:r>
              <a:rPr lang="zh-CN" altLang="en-US" sz="3200" dirty="0" smtClean="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大佬</a:t>
            </a:r>
            <a:r>
              <a:rPr lang="zh-CN" altLang="en-US" sz="3200" dirty="0" smtClean="0">
                <a:latin typeface="宋体" panose="02010600030101010101" pitchFamily="2" charset="-122"/>
                <a:ea typeface="宋体" panose="02010600030101010101" pitchFamily="2" charset="-122"/>
              </a:rPr>
              <a:t>们的战场</a:t>
            </a:r>
            <a:endParaRPr lang="zh-CN" altLang="en-US" sz="3200" dirty="0">
              <a:latin typeface="宋体" panose="02010600030101010101" pitchFamily="2" charset="-122"/>
              <a:ea typeface="宋体" panose="02010600030101010101" pitchFamily="2" charset="-122"/>
            </a:endParaRPr>
          </a:p>
        </p:txBody>
      </p:sp>
      <p:sp>
        <p:nvSpPr>
          <p:cNvPr id="3" name="矩形 2"/>
          <p:cNvSpPr/>
          <p:nvPr/>
        </p:nvSpPr>
        <p:spPr>
          <a:xfrm>
            <a:off x="7591810" y="554481"/>
            <a:ext cx="3605474" cy="523220"/>
          </a:xfrm>
          <a:prstGeom prst="rect">
            <a:avLst/>
          </a:prstGeom>
        </p:spPr>
        <p:txBody>
          <a:bodyPr wrap="none">
            <a:spAutoFit/>
          </a:bodyPr>
          <a:lstStyle/>
          <a:p>
            <a:r>
              <a:rPr lang="zh-CN" altLang="en-US" sz="2800" dirty="0" smtClean="0">
                <a:solidFill>
                  <a:srgbClr val="FF0000"/>
                </a:solidFill>
                <a:latin typeface="open sans" panose="020B0606030504020204" pitchFamily="34" charset="0"/>
              </a:rPr>
              <a:t>顺序读 </a:t>
            </a:r>
            <a:r>
              <a:rPr lang="en-US" altLang="zh-CN" sz="2800" dirty="0" smtClean="0">
                <a:solidFill>
                  <a:srgbClr val="FF0000"/>
                </a:solidFill>
                <a:latin typeface="open sans" panose="020B0606030504020204" pitchFamily="34" charset="0"/>
              </a:rPr>
              <a:t>or </a:t>
            </a:r>
            <a:r>
              <a:rPr lang="zh-CN" altLang="en-US" sz="2800" dirty="0" smtClean="0">
                <a:solidFill>
                  <a:srgbClr val="FF0000"/>
                </a:solidFill>
                <a:latin typeface="open sans" panose="020B0606030504020204" pitchFamily="34" charset="0"/>
              </a:rPr>
              <a:t>随机读？？</a:t>
            </a:r>
            <a:endParaRPr lang="zh-CN" altLang="en-US" sz="2800" dirty="0">
              <a:solidFill>
                <a:srgbClr val="FF0000"/>
              </a:solidFill>
            </a:endParaRPr>
          </a:p>
        </p:txBody>
      </p:sp>
      <p:pic>
        <p:nvPicPr>
          <p:cNvPr id="1026" name="Picture 2" descr="Page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20" y="1627434"/>
            <a:ext cx="5330991" cy="15823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269823" y="6118823"/>
            <a:ext cx="2760126" cy="523220"/>
          </a:xfrm>
          <a:prstGeom prst="rect">
            <a:avLst/>
          </a:prstGeom>
        </p:spPr>
        <p:txBody>
          <a:bodyPr wrap="square">
            <a:spAutoFit/>
          </a:bodyPr>
          <a:lstStyle/>
          <a:p>
            <a:pPr lvl="2"/>
            <a:r>
              <a:rPr lang="en-US" altLang="zh-CN" sz="2800" b="0" i="0" u="none" strike="noStrike" dirty="0" smtClean="0">
                <a:solidFill>
                  <a:srgbClr val="000000"/>
                </a:solidFill>
                <a:effectLst/>
                <a:latin typeface="仿宋" panose="02010609060101010101" pitchFamily="49" charset="-122"/>
                <a:ea typeface="仿宋" panose="02010609060101010101" pitchFamily="49" charset="-122"/>
              </a:rPr>
              <a:t>Direct </a:t>
            </a:r>
            <a:r>
              <a:rPr lang="en-US" altLang="zh-CN" sz="2800" b="0" i="0" u="none" strike="noStrike" dirty="0" err="1" smtClean="0">
                <a:solidFill>
                  <a:srgbClr val="000000"/>
                </a:solidFill>
                <a:effectLst/>
                <a:latin typeface="仿宋" panose="02010609060101010101" pitchFamily="49" charset="-122"/>
                <a:ea typeface="仿宋" panose="02010609060101010101" pitchFamily="49" charset="-122"/>
              </a:rPr>
              <a:t>io</a:t>
            </a:r>
            <a:endParaRPr lang="zh-CN" altLang="en-US" sz="2800" b="0" i="0" u="none" strike="noStrike" dirty="0" smtClean="0">
              <a:solidFill>
                <a:srgbClr val="000000"/>
              </a:solidFill>
              <a:effectLst/>
              <a:latin typeface="仿宋" panose="02010609060101010101" pitchFamily="49" charset="-122"/>
              <a:ea typeface="仿宋" panose="02010609060101010101" pitchFamily="49" charset="-122"/>
            </a:endParaRPr>
          </a:p>
        </p:txBody>
      </p:sp>
      <p:pic>
        <p:nvPicPr>
          <p:cNvPr id="6" name="Picture 2" descr="缓存I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4" y="3731079"/>
            <a:ext cx="37909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4643438" y="3857899"/>
            <a:ext cx="3561670" cy="2365733"/>
          </a:xfrm>
          <a:prstGeom prst="rect">
            <a:avLst/>
          </a:prstGeom>
        </p:spPr>
      </p:pic>
      <p:pic>
        <p:nvPicPr>
          <p:cNvPr id="10" name="图片 9"/>
          <p:cNvPicPr>
            <a:picLocks noChangeAspect="1"/>
          </p:cNvPicPr>
          <p:nvPr/>
        </p:nvPicPr>
        <p:blipFill>
          <a:blip r:embed="rId5"/>
          <a:stretch>
            <a:fillRect/>
          </a:stretch>
        </p:blipFill>
        <p:spPr>
          <a:xfrm>
            <a:off x="8458121" y="3927548"/>
            <a:ext cx="3278006" cy="2226433"/>
          </a:xfrm>
          <a:prstGeom prst="rect">
            <a:avLst/>
          </a:prstGeom>
        </p:spPr>
      </p:pic>
      <p:sp>
        <p:nvSpPr>
          <p:cNvPr id="13" name="矩形 12"/>
          <p:cNvSpPr/>
          <p:nvPr/>
        </p:nvSpPr>
        <p:spPr>
          <a:xfrm>
            <a:off x="5938189" y="1142659"/>
            <a:ext cx="6068819" cy="2585323"/>
          </a:xfrm>
          <a:prstGeom prst="rect">
            <a:avLst/>
          </a:prstGeom>
        </p:spPr>
        <p:txBody>
          <a:bodyPr wrap="square">
            <a:spAutoFit/>
          </a:bodyPr>
          <a:lstStyle/>
          <a:p>
            <a:r>
              <a:rPr lang="en-US" altLang="zh-CN" dirty="0" err="1"/>
              <a:t>mmap</a:t>
            </a:r>
            <a:r>
              <a:rPr lang="en-US" altLang="zh-CN" dirty="0"/>
              <a:t> </a:t>
            </a:r>
            <a:r>
              <a:rPr lang="zh-CN" altLang="en-US" dirty="0"/>
              <a:t>把文件映射到用户空间里的虚拟内存，省去了从内核缓冲区复制到用户空间的过程，文件中的位置在虚拟内存中有了对应的地址，可以像操作内存一样操作这个文件，相当于已经把整个文件放入内存，但在真正使用到这些数据前却不会消耗物理内存，也不会有读写磁盘的操作，只有真正使用这些数据时，也就是图像准备渲染在屏幕上时，虚拟内存管理系统 </a:t>
            </a:r>
            <a:r>
              <a:rPr lang="en-US" altLang="zh-CN" dirty="0"/>
              <a:t>VMS </a:t>
            </a:r>
            <a:r>
              <a:rPr lang="zh-CN" altLang="en-US" dirty="0"/>
              <a:t>才根据缺页加载的机制从磁盘加载对应的数据块到物理内存进行渲染。这样的文件读写文件方式少了数据从内核缓存到用户空间的拷贝，效率很高</a:t>
            </a:r>
          </a:p>
        </p:txBody>
      </p:sp>
      <p:sp>
        <p:nvSpPr>
          <p:cNvPr id="11" name="矩形 10"/>
          <p:cNvSpPr/>
          <p:nvPr/>
        </p:nvSpPr>
        <p:spPr>
          <a:xfrm>
            <a:off x="400420" y="6246765"/>
            <a:ext cx="2723823" cy="523220"/>
          </a:xfrm>
          <a:prstGeom prst="rect">
            <a:avLst/>
          </a:prstGeom>
        </p:spPr>
        <p:txBody>
          <a:bodyPr wrap="none">
            <a:spAutoFit/>
          </a:bodyPr>
          <a:lstStyle/>
          <a:p>
            <a:pPr lvl="2"/>
            <a:r>
              <a:rPr lang="en-US" altLang="zh-CN" sz="2800" dirty="0">
                <a:solidFill>
                  <a:srgbClr val="000000"/>
                </a:solidFill>
                <a:latin typeface="仿宋" panose="02010609060101010101" pitchFamily="49" charset="-122"/>
                <a:ea typeface="仿宋" panose="02010609060101010101" pitchFamily="49" charset="-122"/>
              </a:rPr>
              <a:t>Buffer </a:t>
            </a:r>
            <a:r>
              <a:rPr lang="en-US" altLang="zh-CN" sz="2800" dirty="0" err="1">
                <a:solidFill>
                  <a:srgbClr val="000000"/>
                </a:solidFill>
                <a:latin typeface="仿宋" panose="02010609060101010101" pitchFamily="49" charset="-122"/>
                <a:ea typeface="仿宋" panose="02010609060101010101" pitchFamily="49" charset="-122"/>
              </a:rPr>
              <a:t>io</a:t>
            </a:r>
            <a:endParaRPr lang="en-US" altLang="zh-CN" sz="2800" dirty="0">
              <a:solidFill>
                <a:srgbClr val="000000"/>
              </a:solidFill>
              <a:latin typeface="仿宋" panose="02010609060101010101" pitchFamily="49" charset="-122"/>
              <a:ea typeface="仿宋" panose="02010609060101010101" pitchFamily="49" charset="-122"/>
            </a:endParaRPr>
          </a:p>
        </p:txBody>
      </p:sp>
      <p:sp>
        <p:nvSpPr>
          <p:cNvPr id="14" name="矩形 13"/>
          <p:cNvSpPr/>
          <p:nvPr/>
        </p:nvSpPr>
        <p:spPr>
          <a:xfrm>
            <a:off x="5025119" y="6221742"/>
            <a:ext cx="1826141" cy="523220"/>
          </a:xfrm>
          <a:prstGeom prst="rect">
            <a:avLst/>
          </a:prstGeom>
        </p:spPr>
        <p:txBody>
          <a:bodyPr wrap="none">
            <a:spAutoFit/>
          </a:bodyPr>
          <a:lstStyle/>
          <a:p>
            <a:pPr lvl="2"/>
            <a:r>
              <a:rPr lang="en-US" altLang="zh-CN" sz="2800" dirty="0" err="1">
                <a:solidFill>
                  <a:srgbClr val="000000"/>
                </a:solidFill>
                <a:latin typeface="仿宋" panose="02010609060101010101" pitchFamily="49" charset="-122"/>
                <a:ea typeface="仿宋" panose="02010609060101010101" pitchFamily="49" charset="-122"/>
              </a:rPr>
              <a:t>Mmap</a:t>
            </a:r>
            <a:endParaRPr lang="en-US" altLang="zh-CN" sz="2800" dirty="0">
              <a:solidFill>
                <a:srgbClr val="00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37983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8675" y="304974"/>
            <a:ext cx="11800114" cy="584775"/>
          </a:xfrm>
          <a:prstGeom prst="rect">
            <a:avLst/>
          </a:prstGeom>
          <a:noFill/>
        </p:spPr>
        <p:txBody>
          <a:bodyPr wrap="square" rtlCol="0">
            <a:spAutoFit/>
          </a:bodyPr>
          <a:lstStyle/>
          <a:p>
            <a:r>
              <a:rPr lang="zh-CN" altLang="en-US" sz="3200" dirty="0" smtClean="0">
                <a:solidFill>
                  <a:srgbClr val="000000"/>
                </a:solidFill>
                <a:latin typeface="Microsoft YaHei" panose="020B0503020204020204" pitchFamily="34" charset="-122"/>
                <a:ea typeface="Microsoft YaHei" panose="020B0503020204020204" pitchFamily="34" charset="-122"/>
              </a:rPr>
              <a:t>结合</a:t>
            </a:r>
            <a:r>
              <a:rPr lang="en-US" altLang="zh-CN" sz="3200" dirty="0" err="1" smtClean="0">
                <a:solidFill>
                  <a:srgbClr val="000000"/>
                </a:solidFill>
                <a:latin typeface="Microsoft YaHei" panose="020B0503020204020204" pitchFamily="34" charset="-122"/>
                <a:ea typeface="Microsoft YaHei" panose="020B0503020204020204" pitchFamily="34" charset="-122"/>
              </a:rPr>
              <a:t>visualvm</a:t>
            </a:r>
            <a:r>
              <a:rPr lang="en-US" altLang="zh-CN" sz="3200" dirty="0" smtClean="0">
                <a:solidFill>
                  <a:srgbClr val="000000"/>
                </a:solidFill>
                <a:latin typeface="Microsoft YaHei" panose="020B0503020204020204" pitchFamily="34" charset="-122"/>
                <a:ea typeface="Microsoft YaHei" panose="020B0503020204020204" pitchFamily="34" charset="-122"/>
              </a:rPr>
              <a:t> + perf</a:t>
            </a:r>
            <a:r>
              <a:rPr lang="zh-CN" altLang="en-US" sz="3200" dirty="0" smtClean="0">
                <a:solidFill>
                  <a:srgbClr val="000000"/>
                </a:solidFill>
                <a:latin typeface="Microsoft YaHei" panose="020B0503020204020204" pitchFamily="34" charset="-122"/>
                <a:ea typeface="Microsoft YaHei" panose="020B0503020204020204" pitchFamily="34" charset="-122"/>
              </a:rPr>
              <a:t>文件分析</a:t>
            </a:r>
            <a:r>
              <a:rPr lang="en-US" altLang="zh-CN" sz="3200" dirty="0" err="1" smtClean="0">
                <a:solidFill>
                  <a:srgbClr val="000000"/>
                </a:solidFill>
                <a:latin typeface="Microsoft YaHei" panose="020B0503020204020204" pitchFamily="34" charset="-122"/>
                <a:ea typeface="Microsoft YaHei" panose="020B0503020204020204" pitchFamily="34" charset="-122"/>
              </a:rPr>
              <a:t>cpu</a:t>
            </a:r>
            <a:r>
              <a:rPr lang="zh-CN" altLang="en-US" sz="3200" dirty="0" smtClean="0">
                <a:solidFill>
                  <a:srgbClr val="000000"/>
                </a:solidFill>
                <a:latin typeface="Microsoft YaHei" panose="020B0503020204020204" pitchFamily="34" charset="-122"/>
                <a:ea typeface="Microsoft YaHei" panose="020B0503020204020204" pitchFamily="34" charset="-122"/>
              </a:rPr>
              <a:t>负载过低问题（</a:t>
            </a:r>
            <a:r>
              <a:rPr lang="en-US" altLang="zh-CN" sz="3200" dirty="0" err="1" smtClean="0">
                <a:solidFill>
                  <a:srgbClr val="000000"/>
                </a:solidFill>
                <a:latin typeface="Microsoft YaHei" panose="020B0503020204020204" pitchFamily="34" charset="-122"/>
                <a:ea typeface="Microsoft YaHei" panose="020B0503020204020204" pitchFamily="34" charset="-122"/>
              </a:rPr>
              <a:t>io</a:t>
            </a:r>
            <a:r>
              <a:rPr lang="zh-CN" altLang="en-US" sz="3200" dirty="0" smtClean="0">
                <a:solidFill>
                  <a:srgbClr val="000000"/>
                </a:solidFill>
                <a:latin typeface="Microsoft YaHei" panose="020B0503020204020204" pitchFamily="34" charset="-122"/>
                <a:ea typeface="Microsoft YaHei" panose="020B0503020204020204" pitchFamily="34" charset="-122"/>
              </a:rPr>
              <a:t>慢或锁冲突）</a:t>
            </a:r>
            <a:endPar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pic>
        <p:nvPicPr>
          <p:cNvPr id="5121" name="Picture 1" descr="D:\资料\youdao\zhangshuocool@163.com\6c1c4a036881408bbc71ec04fdfb2e78\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847" y="2295661"/>
            <a:ext cx="5277394" cy="4188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资料\youdao\zhangshuocool@163.com\99c9326d4cdd4a4d84913a8ba18164ce\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6860" y="1166946"/>
            <a:ext cx="4676500" cy="531747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1317349"/>
            <a:ext cx="6096000" cy="707886"/>
          </a:xfrm>
          <a:prstGeom prst="rect">
            <a:avLst/>
          </a:prstGeom>
        </p:spPr>
        <p:txBody>
          <a:bodyPr>
            <a:spAutoFit/>
          </a:bodyPr>
          <a:lstStyle/>
          <a:p>
            <a:pPr lvl="1"/>
            <a:r>
              <a:rPr lang="en-US" altLang="zh-CN" sz="2000" dirty="0">
                <a:solidFill>
                  <a:srgbClr val="000000"/>
                </a:solidFill>
                <a:latin typeface="Microsoft YaHei" panose="020B0503020204020204" pitchFamily="34" charset="-122"/>
                <a:ea typeface="Microsoft YaHei" panose="020B0503020204020204" pitchFamily="34" charset="-122"/>
              </a:rPr>
              <a:t>Load domain</a:t>
            </a:r>
            <a:r>
              <a:rPr lang="zh-CN" altLang="en-US" sz="2000" dirty="0">
                <a:solidFill>
                  <a:srgbClr val="000000"/>
                </a:solidFill>
                <a:latin typeface="Microsoft YaHei" panose="020B0503020204020204" pitchFamily="34" charset="-122"/>
                <a:ea typeface="Microsoft YaHei" panose="020B0503020204020204" pitchFamily="34" charset="-122"/>
              </a:rPr>
              <a:t>阶段 </a:t>
            </a:r>
            <a:r>
              <a:rPr lang="en-US" altLang="zh-CN" sz="2000" dirty="0" err="1">
                <a:solidFill>
                  <a:srgbClr val="000000"/>
                </a:solidFill>
                <a:latin typeface="Microsoft YaHei" panose="020B0503020204020204" pitchFamily="34" charset="-122"/>
                <a:ea typeface="Microsoft YaHei" panose="020B0503020204020204" pitchFamily="34" charset="-122"/>
              </a:rPr>
              <a:t>io</a:t>
            </a:r>
            <a:r>
              <a:rPr lang="en-US" altLang="zh-CN" sz="2000" dirty="0">
                <a:solidFill>
                  <a:srgbClr val="000000"/>
                </a:solidFill>
                <a:latin typeface="Microsoft YaHei" panose="020B0503020204020204" pitchFamily="34" charset="-122"/>
                <a:ea typeface="Microsoft YaHei" panose="020B0503020204020204" pitchFamily="34" charset="-122"/>
              </a:rPr>
              <a:t> 40mb/s </a:t>
            </a:r>
            <a:r>
              <a:rPr lang="en-US" altLang="zh-CN" sz="2000" dirty="0" err="1">
                <a:solidFill>
                  <a:srgbClr val="000000"/>
                </a:solidFill>
                <a:latin typeface="Microsoft YaHei" panose="020B0503020204020204" pitchFamily="34" charset="-122"/>
                <a:ea typeface="Microsoft YaHei" panose="020B0503020204020204" pitchFamily="34" charset="-122"/>
              </a:rPr>
              <a:t>cpu</a:t>
            </a:r>
            <a:r>
              <a:rPr lang="en-US" altLang="zh-CN" sz="2000" dirty="0">
                <a:solidFill>
                  <a:srgbClr val="000000"/>
                </a:solidFill>
                <a:latin typeface="Microsoft YaHei" panose="020B0503020204020204" pitchFamily="34" charset="-122"/>
                <a:ea typeface="Microsoft YaHei" panose="020B0503020204020204" pitchFamily="34" charset="-122"/>
              </a:rPr>
              <a:t> 300~500%</a:t>
            </a:r>
            <a:r>
              <a:rPr lang="zh-CN" altLang="en-US" sz="2000" dirty="0">
                <a:solidFill>
                  <a:srgbClr val="000000"/>
                </a:solidFill>
                <a:latin typeface="Microsoft YaHei" panose="020B0503020204020204" pitchFamily="34" charset="-122"/>
                <a:ea typeface="Microsoft YaHei" panose="020B0503020204020204" pitchFamily="34" charset="-122"/>
              </a:rPr>
              <a:t>，怀疑</a:t>
            </a:r>
            <a:r>
              <a:rPr lang="en-US" altLang="zh-CN" sz="2000" dirty="0" err="1">
                <a:solidFill>
                  <a:srgbClr val="000000"/>
                </a:solidFill>
                <a:latin typeface="Microsoft YaHei" panose="020B0503020204020204" pitchFamily="34" charset="-122"/>
                <a:ea typeface="Microsoft YaHei" panose="020B0503020204020204" pitchFamily="34" charset="-122"/>
              </a:rPr>
              <a:t>io</a:t>
            </a:r>
            <a:r>
              <a:rPr lang="zh-CN" altLang="en-US" sz="2000" dirty="0">
                <a:solidFill>
                  <a:srgbClr val="000000"/>
                </a:solidFill>
                <a:latin typeface="Microsoft YaHei" panose="020B0503020204020204" pitchFamily="34" charset="-122"/>
                <a:ea typeface="Microsoft YaHei" panose="020B0503020204020204" pitchFamily="34" charset="-122"/>
              </a:rPr>
              <a:t>速度低，生产根本上</a:t>
            </a:r>
            <a:r>
              <a:rPr lang="en-US" altLang="zh-CN" sz="2000" dirty="0" err="1">
                <a:solidFill>
                  <a:srgbClr val="000000"/>
                </a:solidFill>
                <a:latin typeface="Microsoft YaHei" panose="020B0503020204020204" pitchFamily="34" charset="-122"/>
                <a:ea typeface="Microsoft YaHei" panose="020B0503020204020204" pitchFamily="34" charset="-122"/>
              </a:rPr>
              <a:t>cpu</a:t>
            </a:r>
            <a:r>
              <a:rPr lang="zh-CN" altLang="en-US" sz="2000" dirty="0">
                <a:solidFill>
                  <a:srgbClr val="000000"/>
                </a:solidFill>
                <a:latin typeface="Microsoft YaHei" panose="020B0503020204020204" pitchFamily="34" charset="-122"/>
                <a:ea typeface="Microsoft YaHei" panose="020B0503020204020204" pitchFamily="34" charset="-122"/>
              </a:rPr>
              <a:t>消费</a:t>
            </a:r>
            <a:endParaRPr lang="en-US" altLang="zh-CN" sz="2000"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29455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50587"/>
            <a:ext cx="10807337" cy="2585323"/>
          </a:xfrm>
          <a:prstGeom prst="rect">
            <a:avLst/>
          </a:prstGeom>
        </p:spPr>
        <p:txBody>
          <a:bodyPr wrap="square">
            <a:spAutoFit/>
          </a:bodyPr>
          <a:lstStyle/>
          <a:p>
            <a:pPr lvl="1"/>
            <a:endParaRPr lang="en-US" altLang="zh-CN" dirty="0">
              <a:solidFill>
                <a:srgbClr val="000000"/>
              </a:solidFill>
              <a:latin typeface="Microsoft YaHei" panose="020B0503020204020204" pitchFamily="34" charset="-122"/>
              <a:ea typeface="Microsoft YaHei" panose="020B0503020204020204" pitchFamily="34" charset="-122"/>
            </a:endParaRPr>
          </a:p>
          <a:p>
            <a:pPr lvl="1"/>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单独</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io</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性能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200mb/s</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io</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并不慢</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lvl="1"/>
            <a:endParaRPr lang="en-US" altLang="zh-CN" dirty="0">
              <a:solidFill>
                <a:srgbClr val="000000"/>
              </a:solidFill>
              <a:latin typeface="Microsoft YaHei" panose="020B0503020204020204" pitchFamily="34" charset="-122"/>
              <a:ea typeface="Microsoft YaHei" panose="020B0503020204020204" pitchFamily="34" charset="-122"/>
            </a:endParaRPr>
          </a:p>
          <a:p>
            <a:pPr lvl="1"/>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怀疑是构建</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domain</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prefix</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，存在锁冲突，优化</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hashset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lock-free</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Io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下降到</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8k/s</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what</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lvl="1"/>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lvl="1"/>
            <a:r>
              <a:rPr lang="en-US" altLang="zh-CN" dirty="0" smtClean="0">
                <a:solidFill>
                  <a:srgbClr val="000000"/>
                </a:solidFill>
                <a:latin typeface="Microsoft YaHei" panose="020B0503020204020204" pitchFamily="34" charset="-122"/>
                <a:ea typeface="Microsoft YaHei" panose="020B0503020204020204" pitchFamily="34" charset="-122"/>
              </a:rPr>
              <a:t>Io + queue </a:t>
            </a:r>
            <a:r>
              <a:rPr lang="zh-CN" altLang="en-US" dirty="0" smtClean="0">
                <a:solidFill>
                  <a:srgbClr val="000000"/>
                </a:solidFill>
                <a:latin typeface="Microsoft YaHei" panose="020B0503020204020204" pitchFamily="34" charset="-122"/>
                <a:ea typeface="Microsoft YaHei" panose="020B0503020204020204" pitchFamily="34" charset="-122"/>
              </a:rPr>
              <a:t>同样是</a:t>
            </a:r>
            <a:r>
              <a:rPr lang="en-US" altLang="zh-CN" dirty="0" smtClean="0">
                <a:solidFill>
                  <a:srgbClr val="000000"/>
                </a:solidFill>
                <a:latin typeface="Microsoft YaHei" panose="020B0503020204020204" pitchFamily="34" charset="-122"/>
                <a:ea typeface="Microsoft YaHei" panose="020B0503020204020204" pitchFamily="34" charset="-122"/>
              </a:rPr>
              <a:t>8k</a:t>
            </a:r>
            <a:r>
              <a:rPr lang="zh-CN" altLang="en-US" dirty="0" smtClean="0">
                <a:solidFill>
                  <a:srgbClr val="000000"/>
                </a:solidFill>
                <a:latin typeface="Microsoft YaHei" panose="020B0503020204020204" pitchFamily="34" charset="-122"/>
                <a:ea typeface="Microsoft YaHei" panose="020B0503020204020204" pitchFamily="34" charset="-122"/>
              </a:rPr>
              <a:t>， 有点懵！？？</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lvl="1"/>
            <a:endParaRPr lang="en-US" altLang="zh-CN" dirty="0">
              <a:solidFill>
                <a:srgbClr val="000000"/>
              </a:solidFill>
              <a:latin typeface="Microsoft YaHei" panose="020B0503020204020204" pitchFamily="34" charset="-122"/>
              <a:ea typeface="Microsoft YaHei" panose="020B0503020204020204" pitchFamily="34" charset="-122"/>
            </a:endParaRPr>
          </a:p>
          <a:p>
            <a:pPr lvl="1"/>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Visual</a:t>
            </a:r>
            <a:r>
              <a:rPr lang="en-US" altLang="zh-CN" dirty="0" err="1" smtClean="0">
                <a:solidFill>
                  <a:srgbClr val="000000"/>
                </a:solidFill>
                <a:latin typeface="Microsoft YaHei" panose="020B0503020204020204" pitchFamily="34" charset="-122"/>
                <a:ea typeface="Microsoft YaHei" panose="020B0503020204020204" pitchFamily="34" charset="-122"/>
              </a:rPr>
              <a:t>vm</a:t>
            </a:r>
            <a:r>
              <a:rPr lang="en-US" altLang="zh-CN" dirty="0" smtClean="0">
                <a:solidFill>
                  <a:srgbClr val="000000"/>
                </a:solidFill>
                <a:latin typeface="Microsoft YaHei" panose="020B0503020204020204" pitchFamily="34" charset="-122"/>
                <a:ea typeface="Microsoft YaHei" panose="020B0503020204020204" pitchFamily="34" charset="-122"/>
              </a:rPr>
              <a:t> </a:t>
            </a:r>
            <a:r>
              <a:rPr lang="zh-CN" altLang="en-US" dirty="0" smtClean="0">
                <a:solidFill>
                  <a:srgbClr val="000000"/>
                </a:solidFill>
                <a:latin typeface="Microsoft YaHei" panose="020B0503020204020204" pitchFamily="34" charset="-122"/>
                <a:ea typeface="Microsoft YaHei" panose="020B0503020204020204" pitchFamily="34" charset="-122"/>
              </a:rPr>
              <a:t>监测到时间消耗在</a:t>
            </a:r>
            <a:r>
              <a:rPr lang="en-US" altLang="zh-CN" dirty="0" smtClean="0">
                <a:solidFill>
                  <a:srgbClr val="000000"/>
                </a:solidFill>
                <a:latin typeface="Microsoft YaHei" panose="020B0503020204020204" pitchFamily="34" charset="-122"/>
                <a:ea typeface="Microsoft YaHei" panose="020B0503020204020204" pitchFamily="34" charset="-122"/>
              </a:rPr>
              <a:t>take put</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err="1" smtClean="0">
                <a:solidFill>
                  <a:srgbClr val="000000"/>
                </a:solidFill>
                <a:latin typeface="Microsoft YaHei" panose="020B0503020204020204" pitchFamily="34" charset="-122"/>
                <a:ea typeface="Microsoft YaHei" panose="020B0503020204020204" pitchFamily="34" charset="-122"/>
              </a:rPr>
              <a:t>ArrayBlockingQueue</a:t>
            </a:r>
            <a:r>
              <a:rPr lang="zh-CN" altLang="en-US" dirty="0" smtClean="0">
                <a:solidFill>
                  <a:srgbClr val="000000"/>
                </a:solidFill>
                <a:latin typeface="Microsoft YaHei" panose="020B0503020204020204" pitchFamily="34" charset="-122"/>
                <a:ea typeface="Microsoft YaHei" panose="020B0503020204020204" pitchFamily="34" charset="-122"/>
              </a:rPr>
              <a:t>不适合高速，且消费比生产快的场景</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lvl="1"/>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2"/>
          <a:stretch>
            <a:fillRect/>
          </a:stretch>
        </p:blipFill>
        <p:spPr>
          <a:xfrm>
            <a:off x="497981" y="2905552"/>
            <a:ext cx="10238095" cy="2200000"/>
          </a:xfrm>
          <a:prstGeom prst="rect">
            <a:avLst/>
          </a:prstGeom>
        </p:spPr>
      </p:pic>
      <p:sp>
        <p:nvSpPr>
          <p:cNvPr id="3" name="矩形 2"/>
          <p:cNvSpPr/>
          <p:nvPr/>
        </p:nvSpPr>
        <p:spPr>
          <a:xfrm>
            <a:off x="-1" y="5395351"/>
            <a:ext cx="11468204" cy="369332"/>
          </a:xfrm>
          <a:prstGeom prst="rect">
            <a:avLst/>
          </a:prstGeom>
        </p:spPr>
        <p:txBody>
          <a:bodyPr wrap="none">
            <a:spAutoFit/>
          </a:bodyPr>
          <a:lstStyle/>
          <a:p>
            <a:pPr lvl="1"/>
            <a:r>
              <a:rPr lang="zh-CN" altLang="en-US" dirty="0" smtClean="0">
                <a:solidFill>
                  <a:srgbClr val="000000"/>
                </a:solidFill>
                <a:latin typeface="Microsoft YaHei" panose="020B0503020204020204" pitchFamily="34" charset="-122"/>
                <a:ea typeface="Microsoft YaHei" panose="020B0503020204020204" pitchFamily="34" charset="-122"/>
              </a:rPr>
              <a:t>将规则</a:t>
            </a:r>
            <a:r>
              <a:rPr lang="en-US" altLang="zh-CN" dirty="0" smtClean="0">
                <a:solidFill>
                  <a:srgbClr val="000000"/>
                </a:solidFill>
                <a:latin typeface="Microsoft YaHei" panose="020B0503020204020204" pitchFamily="34" charset="-122"/>
                <a:ea typeface="Microsoft YaHei" panose="020B0503020204020204" pitchFamily="34" charset="-122"/>
              </a:rPr>
              <a:t>queue</a:t>
            </a:r>
            <a:r>
              <a:rPr lang="zh-CN" altLang="en-US" dirty="0" smtClean="0">
                <a:solidFill>
                  <a:srgbClr val="000000"/>
                </a:solidFill>
                <a:latin typeface="Microsoft YaHei" panose="020B0503020204020204" pitchFamily="34" charset="-122"/>
                <a:ea typeface="Microsoft YaHei" panose="020B0503020204020204" pitchFamily="34" charset="-122"/>
              </a:rPr>
              <a:t>，用</a:t>
            </a:r>
            <a:r>
              <a:rPr lang="en-US" altLang="zh-CN" dirty="0" err="1" smtClean="0"/>
              <a:t>ConcurrentLinkedDeque</a:t>
            </a:r>
            <a:r>
              <a:rPr lang="en-US" altLang="zh-CN" dirty="0" smtClean="0"/>
              <a:t> </a:t>
            </a:r>
            <a:r>
              <a:rPr lang="zh-CN" altLang="en-US" dirty="0" smtClean="0"/>
              <a:t>无锁队列，</a:t>
            </a:r>
            <a:r>
              <a:rPr lang="en-US" altLang="zh-CN" dirty="0" err="1" smtClean="0"/>
              <a:t>io</a:t>
            </a:r>
            <a:r>
              <a:rPr lang="zh-CN" altLang="en-US" dirty="0" smtClean="0"/>
              <a:t>提升到</a:t>
            </a:r>
            <a:r>
              <a:rPr lang="en-US" altLang="zh-CN" dirty="0" smtClean="0"/>
              <a:t>80-100mb/s</a:t>
            </a:r>
            <a:r>
              <a:rPr lang="zh-CN" altLang="en-US" dirty="0" smtClean="0"/>
              <a:t>，</a:t>
            </a:r>
            <a:r>
              <a:rPr lang="en-US" altLang="zh-CN" dirty="0" err="1" smtClean="0"/>
              <a:t>cpu</a:t>
            </a:r>
            <a:r>
              <a:rPr lang="zh-CN" altLang="en-US" dirty="0" smtClean="0"/>
              <a:t>上升到</a:t>
            </a:r>
            <a:r>
              <a:rPr lang="en-US" altLang="zh-CN" dirty="0" smtClean="0"/>
              <a:t>700-800%</a:t>
            </a:r>
            <a:r>
              <a:rPr lang="zh-CN" altLang="en-US" dirty="0" smtClean="0"/>
              <a:t>， 解决？</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8" name="矩形 7"/>
          <p:cNvSpPr/>
          <p:nvPr/>
        </p:nvSpPr>
        <p:spPr>
          <a:xfrm>
            <a:off x="0" y="6054482"/>
            <a:ext cx="3756156" cy="369332"/>
          </a:xfrm>
          <a:prstGeom prst="rect">
            <a:avLst/>
          </a:prstGeom>
        </p:spPr>
        <p:txBody>
          <a:bodyPr wrap="none">
            <a:spAutoFit/>
          </a:bodyPr>
          <a:lstStyle/>
          <a:p>
            <a:pPr lvl="1"/>
            <a:r>
              <a:rPr lang="zh-CN" altLang="en-US" dirty="0" smtClean="0">
                <a:solidFill>
                  <a:srgbClr val="000000"/>
                </a:solidFill>
                <a:latin typeface="Microsoft YaHei" panose="020B0503020204020204" pitchFamily="34" charset="-122"/>
                <a:ea typeface="Microsoft YaHei" panose="020B0503020204020204" pitchFamily="34" charset="-122"/>
              </a:rPr>
              <a:t>但是</a:t>
            </a:r>
            <a:r>
              <a:rPr lang="en-US" altLang="zh-CN" dirty="0" smtClean="0">
                <a:solidFill>
                  <a:srgbClr val="000000"/>
                </a:solidFill>
                <a:latin typeface="Microsoft YaHei" panose="020B0503020204020204" pitchFamily="34" charset="-122"/>
                <a:ea typeface="Microsoft YaHei" panose="020B0503020204020204" pitchFamily="34" charset="-122"/>
              </a:rPr>
              <a:t>case3</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en-US" altLang="zh-CN" dirty="0" smtClean="0">
                <a:solidFill>
                  <a:srgbClr val="000000"/>
                </a:solidFill>
                <a:latin typeface="Microsoft YaHei" panose="020B0503020204020204" pitchFamily="34" charset="-122"/>
                <a:ea typeface="Microsoft YaHei" panose="020B0503020204020204" pitchFamily="34" charset="-122"/>
              </a:rPr>
              <a:t>4</a:t>
            </a:r>
            <a:r>
              <a:rPr lang="zh-CN" altLang="en-US" dirty="0" smtClean="0">
                <a:solidFill>
                  <a:srgbClr val="000000"/>
                </a:solidFill>
                <a:latin typeface="Microsoft YaHei" panose="020B0503020204020204" pitchFamily="34" charset="-122"/>
                <a:ea typeface="Microsoft YaHei" panose="020B0503020204020204" pitchFamily="34" charset="-122"/>
              </a:rPr>
              <a:t>数据量太大</a:t>
            </a:r>
            <a:r>
              <a:rPr lang="en-US" altLang="zh-CN" dirty="0" err="1" smtClean="0">
                <a:solidFill>
                  <a:srgbClr val="000000"/>
                </a:solidFill>
                <a:latin typeface="Microsoft YaHei" panose="020B0503020204020204" pitchFamily="34" charset="-122"/>
                <a:ea typeface="Microsoft YaHei" panose="020B0503020204020204" pitchFamily="34" charset="-122"/>
              </a:rPr>
              <a:t>oom</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41749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1233001" cy="584775"/>
          </a:xfrm>
          <a:prstGeom prst="rect">
            <a:avLst/>
          </a:prstGeom>
          <a:noFill/>
        </p:spPr>
        <p:txBody>
          <a:bodyPr wrap="square" rtlCol="0">
            <a:spAutoFit/>
          </a:bodyPr>
          <a:lstStyle/>
          <a:p>
            <a:r>
              <a:rPr lang="en-US" altLang="zh-CN" sz="3200" dirty="0" err="1">
                <a:latin typeface="宋体" panose="02010600030101010101" pitchFamily="2" charset="-122"/>
                <a:ea typeface="宋体" panose="02010600030101010101" pitchFamily="2" charset="-122"/>
              </a:rPr>
              <a:t>cpu</a:t>
            </a:r>
            <a:r>
              <a:rPr lang="zh-CN" altLang="en-US" sz="3200" dirty="0">
                <a:latin typeface="宋体" panose="02010600030101010101" pitchFamily="2" charset="-122"/>
                <a:ea typeface="宋体" panose="02010600030101010101" pitchFamily="2" charset="-122"/>
              </a:rPr>
              <a:t> </a:t>
            </a:r>
            <a:r>
              <a:rPr lang="en-US" altLang="zh-CN" sz="3200" dirty="0">
                <a:latin typeface="宋体" panose="02010600030101010101" pitchFamily="2" charset="-122"/>
                <a:ea typeface="宋体" panose="02010600030101010101" pitchFamily="2" charset="-122"/>
              </a:rPr>
              <a:t>case5 --- </a:t>
            </a:r>
            <a:r>
              <a:rPr lang="en-US" altLang="zh-CN" sz="3200" dirty="0" err="1" smtClean="0">
                <a:latin typeface="宋体" panose="02010600030101010101" pitchFamily="2" charset="-122"/>
                <a:ea typeface="宋体" panose="02010600030101010101" pitchFamily="2" charset="-122"/>
              </a:rPr>
              <a:t>mmap</a:t>
            </a:r>
            <a:r>
              <a:rPr lang="zh-CN" altLang="en-US" sz="3200" dirty="0" smtClean="0">
                <a:latin typeface="宋体" panose="02010600030101010101" pitchFamily="2" charset="-122"/>
                <a:ea typeface="宋体" panose="02010600030101010101" pitchFamily="2" charset="-122"/>
              </a:rPr>
              <a:t>分区预加载</a:t>
            </a:r>
            <a:r>
              <a:rPr lang="en-US" altLang="zh-CN" sz="3200" dirty="0" smtClean="0">
                <a:latin typeface="宋体" panose="02010600030101010101" pitchFamily="2" charset="-122"/>
                <a:ea typeface="宋体" panose="02010600030101010101" pitchFamily="2" charset="-122"/>
              </a:rPr>
              <a:t> </a:t>
            </a:r>
            <a:r>
              <a:rPr lang="zh-CN" altLang="en-US" sz="3200" dirty="0" smtClean="0">
                <a:latin typeface="宋体" panose="02010600030101010101" pitchFamily="2" charset="-122"/>
                <a:ea typeface="宋体" panose="02010600030101010101" pitchFamily="2" charset="-122"/>
              </a:rPr>
              <a:t>减少锁冲突</a:t>
            </a:r>
            <a:endParaRPr lang="zh-CN" altLang="en-US" sz="3200" dirty="0">
              <a:latin typeface="宋体" panose="02010600030101010101" pitchFamily="2" charset="-122"/>
              <a:ea typeface="宋体" panose="02010600030101010101" pitchFamily="2" charset="-122"/>
            </a:endParaRPr>
          </a:p>
        </p:txBody>
      </p:sp>
      <p:sp>
        <p:nvSpPr>
          <p:cNvPr id="6" name="矩形 5"/>
          <p:cNvSpPr/>
          <p:nvPr/>
        </p:nvSpPr>
        <p:spPr>
          <a:xfrm>
            <a:off x="635726" y="3562855"/>
            <a:ext cx="10032275" cy="9231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84366" y="3728324"/>
            <a:ext cx="188105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512 &lt;&lt; 10</a:t>
            </a:r>
            <a:endParaRPr lang="zh-CN" altLang="en-US" dirty="0"/>
          </a:p>
        </p:txBody>
      </p:sp>
      <p:sp>
        <p:nvSpPr>
          <p:cNvPr id="10" name="矩形 9"/>
          <p:cNvSpPr/>
          <p:nvPr/>
        </p:nvSpPr>
        <p:spPr>
          <a:xfrm>
            <a:off x="3409406" y="3728324"/>
            <a:ext cx="188105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512 &lt;&lt; </a:t>
            </a:r>
            <a:r>
              <a:rPr lang="en-US" altLang="zh-CN" dirty="0" smtClean="0"/>
              <a:t>10</a:t>
            </a:r>
            <a:endParaRPr lang="zh-CN" altLang="en-US" dirty="0"/>
          </a:p>
        </p:txBody>
      </p:sp>
      <p:cxnSp>
        <p:nvCxnSpPr>
          <p:cNvPr id="11" name="直接箭头连接符 10"/>
          <p:cNvCxnSpPr/>
          <p:nvPr/>
        </p:nvCxnSpPr>
        <p:spPr>
          <a:xfrm>
            <a:off x="2124892" y="4268255"/>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349932" y="4268255"/>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25396" y="5473875"/>
            <a:ext cx="998991" cy="369332"/>
          </a:xfrm>
          <a:prstGeom prst="rect">
            <a:avLst/>
          </a:prstGeom>
          <a:noFill/>
        </p:spPr>
        <p:txBody>
          <a:bodyPr wrap="none" rtlCol="0">
            <a:spAutoFit/>
          </a:bodyPr>
          <a:lstStyle/>
          <a:p>
            <a:r>
              <a:rPr lang="en-US" altLang="zh-CN" dirty="0" smtClean="0"/>
              <a:t>Thread1</a:t>
            </a:r>
            <a:endParaRPr lang="zh-CN" altLang="en-US" dirty="0"/>
          </a:p>
        </p:txBody>
      </p:sp>
      <p:sp>
        <p:nvSpPr>
          <p:cNvPr id="15" name="文本框 14"/>
          <p:cNvSpPr txBox="1"/>
          <p:nvPr/>
        </p:nvSpPr>
        <p:spPr>
          <a:xfrm>
            <a:off x="3850436" y="5473875"/>
            <a:ext cx="998991" cy="369332"/>
          </a:xfrm>
          <a:prstGeom prst="rect">
            <a:avLst/>
          </a:prstGeom>
          <a:noFill/>
        </p:spPr>
        <p:txBody>
          <a:bodyPr wrap="none" rtlCol="0">
            <a:spAutoFit/>
          </a:bodyPr>
          <a:lstStyle/>
          <a:p>
            <a:r>
              <a:rPr lang="en-US" altLang="zh-CN" dirty="0" smtClean="0"/>
              <a:t>Thread2</a:t>
            </a:r>
            <a:endParaRPr lang="zh-CN" altLang="en-US" dirty="0"/>
          </a:p>
        </p:txBody>
      </p:sp>
      <p:sp>
        <p:nvSpPr>
          <p:cNvPr id="16" name="文本框 15"/>
          <p:cNvSpPr txBox="1"/>
          <p:nvPr/>
        </p:nvSpPr>
        <p:spPr>
          <a:xfrm>
            <a:off x="5938190" y="5473875"/>
            <a:ext cx="1322798" cy="369332"/>
          </a:xfrm>
          <a:prstGeom prst="rect">
            <a:avLst/>
          </a:prstGeom>
          <a:noFill/>
        </p:spPr>
        <p:txBody>
          <a:bodyPr wrap="none" rtlCol="0">
            <a:spAutoFit/>
          </a:bodyPr>
          <a:lstStyle/>
          <a:p>
            <a:r>
              <a:rPr lang="en-US" altLang="zh-CN" dirty="0"/>
              <a:t>……</a:t>
            </a:r>
            <a:r>
              <a:rPr lang="en-US" altLang="zh-CN" dirty="0" smtClean="0"/>
              <a:t>Thread8</a:t>
            </a:r>
            <a:endParaRPr lang="zh-CN" altLang="en-US" dirty="0"/>
          </a:p>
        </p:txBody>
      </p:sp>
      <p:sp>
        <p:nvSpPr>
          <p:cNvPr id="17" name="矩形 16"/>
          <p:cNvSpPr/>
          <p:nvPr/>
        </p:nvSpPr>
        <p:spPr>
          <a:xfrm>
            <a:off x="5771671" y="3728324"/>
            <a:ext cx="188105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512 &lt;&lt; </a:t>
            </a:r>
            <a:r>
              <a:rPr lang="en-US" altLang="zh-CN" dirty="0" smtClean="0"/>
              <a:t>10</a:t>
            </a:r>
            <a:endParaRPr lang="zh-CN" altLang="en-US" dirty="0"/>
          </a:p>
        </p:txBody>
      </p:sp>
      <p:sp>
        <p:nvSpPr>
          <p:cNvPr id="18" name="矩形 17"/>
          <p:cNvSpPr/>
          <p:nvPr/>
        </p:nvSpPr>
        <p:spPr>
          <a:xfrm>
            <a:off x="7935751" y="3728324"/>
            <a:ext cx="1881052" cy="609600"/>
          </a:xfrm>
          <a:prstGeom prst="rect">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512 &lt;&lt; </a:t>
            </a:r>
            <a:r>
              <a:rPr lang="en-US" altLang="zh-CN" dirty="0" smtClean="0"/>
              <a:t>10</a:t>
            </a:r>
            <a:endParaRPr lang="zh-CN" altLang="en-US" dirty="0"/>
          </a:p>
        </p:txBody>
      </p:sp>
      <p:cxnSp>
        <p:nvCxnSpPr>
          <p:cNvPr id="19" name="直接箭头连接符 18"/>
          <p:cNvCxnSpPr/>
          <p:nvPr/>
        </p:nvCxnSpPr>
        <p:spPr>
          <a:xfrm>
            <a:off x="8876277" y="2082403"/>
            <a:ext cx="0" cy="125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162473" y="2709420"/>
            <a:ext cx="638316" cy="369332"/>
          </a:xfrm>
          <a:prstGeom prst="rect">
            <a:avLst/>
          </a:prstGeom>
          <a:noFill/>
        </p:spPr>
        <p:txBody>
          <a:bodyPr wrap="none" rtlCol="0">
            <a:spAutoFit/>
          </a:bodyPr>
          <a:lstStyle/>
          <a:p>
            <a:r>
              <a:rPr lang="en-US" altLang="zh-CN" dirty="0" smtClean="0"/>
              <a:t>Lock</a:t>
            </a:r>
            <a:endParaRPr lang="zh-CN" altLang="en-US" dirty="0"/>
          </a:p>
        </p:txBody>
      </p:sp>
      <p:sp>
        <p:nvSpPr>
          <p:cNvPr id="22" name="矩形 21"/>
          <p:cNvSpPr/>
          <p:nvPr/>
        </p:nvSpPr>
        <p:spPr>
          <a:xfrm>
            <a:off x="519083" y="2240470"/>
            <a:ext cx="7959899" cy="923330"/>
          </a:xfrm>
          <a:prstGeom prst="rect">
            <a:avLst/>
          </a:prstGeom>
        </p:spPr>
        <p:txBody>
          <a:bodyPr wrap="square">
            <a:spAutoFit/>
          </a:bodyPr>
          <a:lstStyle/>
          <a:p>
            <a:r>
              <a:rPr lang="en-US" altLang="zh-CN" dirty="0" err="1">
                <a:solidFill>
                  <a:srgbClr val="C00000"/>
                </a:solidFill>
                <a:latin typeface="Consolas" panose="020B0609020204030204" pitchFamily="49" charset="0"/>
              </a:rPr>
              <a:t>MappedByteBuffer</a:t>
            </a:r>
            <a:r>
              <a:rPr lang="en-US" altLang="zh-CN" dirty="0">
                <a:solidFill>
                  <a:srgbClr val="C00000"/>
                </a:solidFill>
                <a:latin typeface="Consolas" panose="020B0609020204030204" pitchFamily="49" charset="0"/>
              </a:rPr>
              <a:t> </a:t>
            </a:r>
            <a:r>
              <a:rPr lang="en-US" altLang="zh-CN" dirty="0" err="1">
                <a:solidFill>
                  <a:srgbClr val="C00000"/>
                </a:solidFill>
                <a:latin typeface="Consolas" panose="020B0609020204030204" pitchFamily="49" charset="0"/>
              </a:rPr>
              <a:t>nextBuffer</a:t>
            </a:r>
            <a:r>
              <a:rPr lang="en-US" altLang="zh-CN" dirty="0">
                <a:solidFill>
                  <a:srgbClr val="C00000"/>
                </a:solidFill>
                <a:latin typeface="Consolas" panose="020B0609020204030204" pitchFamily="49" charset="0"/>
              </a:rPr>
              <a:t> = </a:t>
            </a:r>
            <a:r>
              <a:rPr lang="en-US" altLang="zh-CN" dirty="0" err="1">
                <a:solidFill>
                  <a:srgbClr val="C00000"/>
                </a:solidFill>
                <a:latin typeface="Consolas" panose="020B0609020204030204" pitchFamily="49" charset="0"/>
              </a:rPr>
              <a:t>ic.map</a:t>
            </a:r>
            <a:r>
              <a:rPr lang="en-US" altLang="zh-CN" dirty="0">
                <a:solidFill>
                  <a:srgbClr val="C00000"/>
                </a:solidFill>
                <a:latin typeface="Consolas" panose="020B0609020204030204" pitchFamily="49" charset="0"/>
              </a:rPr>
              <a:t>(</a:t>
            </a:r>
            <a:r>
              <a:rPr lang="en-US" altLang="zh-CN" dirty="0" err="1">
                <a:solidFill>
                  <a:srgbClr val="C00000"/>
                </a:solidFill>
                <a:latin typeface="Consolas" panose="020B0609020204030204" pitchFamily="49" charset="0"/>
              </a:rPr>
              <a:t>FileChannel.MapMode.READ_ONLY</a:t>
            </a:r>
            <a:r>
              <a:rPr lang="en-US" altLang="zh-CN" dirty="0">
                <a:solidFill>
                  <a:srgbClr val="C00000"/>
                </a:solidFill>
                <a:latin typeface="Consolas" panose="020B0609020204030204" pitchFamily="49" charset="0"/>
              </a:rPr>
              <a:t>, </a:t>
            </a:r>
            <a:r>
              <a:rPr lang="en-US" altLang="zh-CN" dirty="0" err="1">
                <a:solidFill>
                  <a:srgbClr val="C00000"/>
                </a:solidFill>
                <a:latin typeface="Consolas" panose="020B0609020204030204" pitchFamily="49" charset="0"/>
              </a:rPr>
              <a:t>bufferSize</a:t>
            </a:r>
            <a:r>
              <a:rPr lang="en-US" altLang="zh-CN" dirty="0">
                <a:solidFill>
                  <a:srgbClr val="C00000"/>
                </a:solidFill>
                <a:latin typeface="Consolas" panose="020B0609020204030204" pitchFamily="49" charset="0"/>
              </a:rPr>
              <a:t> * part, </a:t>
            </a:r>
            <a:r>
              <a:rPr lang="en-US" altLang="zh-CN" dirty="0" err="1">
                <a:solidFill>
                  <a:srgbClr val="C00000"/>
                </a:solidFill>
                <a:latin typeface="Consolas" panose="020B0609020204030204" pitchFamily="49" charset="0"/>
              </a:rPr>
              <a:t>nextSize</a:t>
            </a:r>
            <a:r>
              <a:rPr lang="en-US" altLang="zh-CN" dirty="0">
                <a:solidFill>
                  <a:srgbClr val="C00000"/>
                </a:solidFill>
                <a:latin typeface="Consolas" panose="020B0609020204030204" pitchFamily="49" charset="0"/>
              </a:rPr>
              <a:t>);</a:t>
            </a:r>
          </a:p>
          <a:p>
            <a:r>
              <a:rPr lang="en-US" altLang="zh-CN" dirty="0" err="1" smtClean="0">
                <a:solidFill>
                  <a:srgbClr val="C00000"/>
                </a:solidFill>
                <a:latin typeface="Consolas" panose="020B0609020204030204" pitchFamily="49" charset="0"/>
              </a:rPr>
              <a:t>nextBuffer.load</a:t>
            </a:r>
            <a:r>
              <a:rPr lang="en-US" altLang="zh-CN" dirty="0">
                <a:solidFill>
                  <a:srgbClr val="C00000"/>
                </a:solidFill>
                <a:latin typeface="Consolas" panose="020B0609020204030204" pitchFamily="49" charset="0"/>
              </a:rPr>
              <a:t>();</a:t>
            </a:r>
            <a:endParaRPr lang="en-US" altLang="zh-CN" b="0" dirty="0">
              <a:solidFill>
                <a:srgbClr val="C00000"/>
              </a:solidFill>
              <a:effectLst/>
              <a:latin typeface="Consolas" panose="020B0609020204030204" pitchFamily="49" charset="0"/>
            </a:endParaRPr>
          </a:p>
        </p:txBody>
      </p:sp>
      <p:sp>
        <p:nvSpPr>
          <p:cNvPr id="2" name="矩形 1"/>
          <p:cNvSpPr/>
          <p:nvPr/>
        </p:nvSpPr>
        <p:spPr>
          <a:xfrm>
            <a:off x="24074" y="1428253"/>
            <a:ext cx="10643927" cy="369332"/>
          </a:xfrm>
          <a:prstGeom prst="rect">
            <a:avLst/>
          </a:prstGeom>
        </p:spPr>
        <p:txBody>
          <a:bodyPr wrap="square">
            <a:spAutoFit/>
          </a:bodyPr>
          <a:lstStyle/>
          <a:p>
            <a:pPr lvl="1"/>
            <a:r>
              <a:rPr lang="zh-CN" altLang="en-US" dirty="0">
                <a:solidFill>
                  <a:srgbClr val="000000"/>
                </a:solidFill>
                <a:latin typeface="Microsoft YaHei" panose="020B0503020204020204" pitchFamily="34" charset="-122"/>
                <a:ea typeface="Microsoft YaHei" panose="020B0503020204020204" pitchFamily="34" charset="-122"/>
              </a:rPr>
              <a:t>改用</a:t>
            </a:r>
            <a:r>
              <a:rPr lang="en-US" altLang="zh-CN" dirty="0" err="1" smtClean="0">
                <a:solidFill>
                  <a:srgbClr val="000000"/>
                </a:solidFill>
                <a:latin typeface="Microsoft YaHei" panose="020B0503020204020204" pitchFamily="34" charset="-122"/>
                <a:ea typeface="Microsoft YaHei" panose="020B0503020204020204" pitchFamily="34" charset="-122"/>
              </a:rPr>
              <a:t>mmap</a:t>
            </a:r>
            <a:r>
              <a:rPr lang="zh-CN" altLang="en-US" dirty="0" smtClean="0">
                <a:solidFill>
                  <a:srgbClr val="000000"/>
                </a:solidFill>
                <a:latin typeface="Microsoft YaHei" panose="020B0503020204020204" pitchFamily="34" charset="-122"/>
                <a:ea typeface="Microsoft YaHei" panose="020B0503020204020204" pitchFamily="34" charset="-122"/>
              </a:rPr>
              <a:t>分区预</a:t>
            </a:r>
            <a:r>
              <a:rPr lang="zh-CN" altLang="en-US" dirty="0">
                <a:solidFill>
                  <a:srgbClr val="000000"/>
                </a:solidFill>
                <a:latin typeface="Microsoft YaHei" panose="020B0503020204020204" pitchFamily="34" charset="-122"/>
                <a:ea typeface="Microsoft YaHei" panose="020B0503020204020204" pitchFamily="34" charset="-122"/>
              </a:rPr>
              <a:t>加载</a:t>
            </a:r>
            <a:r>
              <a:rPr lang="en-US" altLang="zh-CN" dirty="0" smtClean="0">
                <a:solidFill>
                  <a:srgbClr val="000000"/>
                </a:solidFill>
                <a:latin typeface="Microsoft YaHei" panose="020B0503020204020204" pitchFamily="34" charset="-122"/>
                <a:ea typeface="Microsoft YaHei" panose="020B0503020204020204" pitchFamily="34" charset="-122"/>
              </a:rPr>
              <a:t>buffer</a:t>
            </a:r>
            <a:r>
              <a:rPr lang="zh-CN" altLang="en-US" dirty="0" smtClean="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去掉</a:t>
            </a:r>
            <a:r>
              <a:rPr lang="en-US" altLang="zh-CN" dirty="0" smtClean="0">
                <a:solidFill>
                  <a:srgbClr val="000000"/>
                </a:solidFill>
                <a:latin typeface="Microsoft YaHei" panose="020B0503020204020204" pitchFamily="34" charset="-122"/>
                <a:ea typeface="Microsoft YaHei" panose="020B0503020204020204" pitchFamily="34" charset="-122"/>
              </a:rPr>
              <a:t>queue</a:t>
            </a:r>
            <a:r>
              <a:rPr lang="zh-CN" altLang="en-US" dirty="0" smtClean="0">
                <a:solidFill>
                  <a:srgbClr val="000000"/>
                </a:solidFill>
                <a:latin typeface="Microsoft YaHei" panose="020B0503020204020204" pitchFamily="34" charset="-122"/>
                <a:ea typeface="Microsoft YaHei" panose="020B0503020204020204" pitchFamily="34" charset="-122"/>
              </a:rPr>
              <a:t>，多</a:t>
            </a:r>
            <a:r>
              <a:rPr lang="zh-CN" altLang="en-US" dirty="0">
                <a:solidFill>
                  <a:srgbClr val="000000"/>
                </a:solidFill>
                <a:latin typeface="Microsoft YaHei" panose="020B0503020204020204" pitchFamily="34" charset="-122"/>
                <a:ea typeface="Microsoft YaHei" panose="020B0503020204020204" pitchFamily="34" charset="-122"/>
              </a:rPr>
              <a:t>线程读</a:t>
            </a:r>
            <a:r>
              <a:rPr lang="en-US" altLang="zh-CN" dirty="0">
                <a:solidFill>
                  <a:srgbClr val="000000"/>
                </a:solidFill>
                <a:latin typeface="Microsoft YaHei" panose="020B0503020204020204" pitchFamily="34" charset="-122"/>
                <a:ea typeface="Microsoft YaHei" panose="020B0503020204020204" pitchFamily="34" charset="-122"/>
              </a:rPr>
              <a:t>buffer</a:t>
            </a:r>
            <a:r>
              <a:rPr lang="zh-CN" altLang="en-US" dirty="0" smtClean="0">
                <a:solidFill>
                  <a:srgbClr val="000000"/>
                </a:solidFill>
                <a:latin typeface="Microsoft YaHei" panose="020B0503020204020204" pitchFamily="34" charset="-122"/>
                <a:ea typeface="Microsoft YaHei" panose="020B0503020204020204" pitchFamily="34" charset="-122"/>
              </a:rPr>
              <a:t>，减少锁冲突，提升</a:t>
            </a:r>
            <a:r>
              <a:rPr lang="en-US" altLang="zh-CN" dirty="0" err="1" smtClean="0">
                <a:solidFill>
                  <a:srgbClr val="000000"/>
                </a:solidFill>
                <a:latin typeface="Microsoft YaHei" panose="020B0503020204020204" pitchFamily="34" charset="-122"/>
                <a:ea typeface="Microsoft YaHei" panose="020B0503020204020204" pitchFamily="34" charset="-122"/>
              </a:rPr>
              <a:t>cpu</a:t>
            </a:r>
            <a:r>
              <a:rPr lang="zh-CN" altLang="en-US" dirty="0" smtClean="0">
                <a:solidFill>
                  <a:srgbClr val="000000"/>
                </a:solidFill>
                <a:latin typeface="Microsoft YaHei" panose="020B0503020204020204" pitchFamily="34" charset="-122"/>
                <a:ea typeface="Microsoft YaHei" panose="020B0503020204020204" pitchFamily="34" charset="-122"/>
              </a:rPr>
              <a:t>性能</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4552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dirty="0" smtClean="0">
                <a:latin typeface="宋体" panose="02010600030101010101" pitchFamily="2" charset="-122"/>
                <a:ea typeface="宋体" panose="02010600030101010101" pitchFamily="2" charset="-122"/>
              </a:rPr>
              <a:t>还有哪些优化点</a:t>
            </a:r>
            <a:endParaRPr lang="zh-CN" altLang="en-US" sz="3200" dirty="0">
              <a:latin typeface="宋体" panose="02010600030101010101" pitchFamily="2" charset="-122"/>
              <a:ea typeface="宋体" panose="02010600030101010101" pitchFamily="2" charset="-122"/>
            </a:endParaRPr>
          </a:p>
        </p:txBody>
      </p:sp>
      <p:sp>
        <p:nvSpPr>
          <p:cNvPr id="2" name="矩形 1"/>
          <p:cNvSpPr/>
          <p:nvPr/>
        </p:nvSpPr>
        <p:spPr>
          <a:xfrm>
            <a:off x="152532" y="1164180"/>
            <a:ext cx="6096000" cy="2246769"/>
          </a:xfrm>
          <a:prstGeom prst="rect">
            <a:avLst/>
          </a:prstGeom>
        </p:spPr>
        <p:txBody>
          <a:bodyPr>
            <a:spAutoFit/>
          </a:bodyPr>
          <a:lstStyle/>
          <a:p>
            <a:endParaRPr lang="zh-CN" altLang="en-US" sz="2000" dirty="0" smtClean="0">
              <a:effectLst/>
            </a:endParaRPr>
          </a:p>
          <a:p>
            <a:pPr marL="742950" lvl="1" indent="-285750">
              <a:buFont typeface="Arial" panose="020B0604020202020204" pitchFamily="34" charset="0"/>
              <a:buChar char="•"/>
            </a:pPr>
            <a:r>
              <a:rPr lang="zh-CN" altLang="en-US" sz="2000" dirty="0" smtClean="0"/>
              <a:t>匹配算法太慢，</a:t>
            </a:r>
            <a:r>
              <a:rPr lang="en-US" altLang="zh-CN" sz="2000" dirty="0" smtClean="0"/>
              <a:t>IO</a:t>
            </a:r>
            <a:r>
              <a:rPr lang="zh-CN" altLang="en-US" sz="2000" dirty="0" smtClean="0"/>
              <a:t>没有打</a:t>
            </a:r>
            <a:r>
              <a:rPr lang="zh-CN" altLang="en-US" sz="2000" dirty="0" smtClean="0"/>
              <a:t>满</a:t>
            </a:r>
            <a:endParaRPr lang="zh-CN" altLang="en-US" sz="2000" dirty="0"/>
          </a:p>
          <a:p>
            <a:pPr marL="742950" lvl="1" indent="-285750">
              <a:buFont typeface="Arial" panose="020B0604020202020204" pitchFamily="34" charset="0"/>
              <a:buChar char="•"/>
            </a:pPr>
            <a:r>
              <a:rPr lang="en-US" altLang="zh-CN" sz="2000" dirty="0" smtClean="0"/>
              <a:t>Queue</a:t>
            </a:r>
            <a:r>
              <a:rPr lang="zh-CN" altLang="en-US" sz="2000" dirty="0" smtClean="0"/>
              <a:t>工作</a:t>
            </a:r>
            <a:r>
              <a:rPr lang="zh-CN" altLang="en-US" sz="2000" dirty="0"/>
              <a:t>任务均衡</a:t>
            </a:r>
          </a:p>
          <a:p>
            <a:pPr marL="742950" lvl="1" indent="-285750">
              <a:buFont typeface="Arial" panose="020B0604020202020204" pitchFamily="34" charset="0"/>
              <a:buChar char="•"/>
            </a:pPr>
            <a:r>
              <a:rPr lang="zh-CN" altLang="en-US" sz="2000" dirty="0"/>
              <a:t>对象池</a:t>
            </a:r>
          </a:p>
          <a:p>
            <a:pPr marL="742950" lvl="1" indent="-285750">
              <a:buFont typeface="Arial" panose="020B0604020202020204" pitchFamily="34" charset="0"/>
              <a:buChar char="•"/>
            </a:pPr>
            <a:r>
              <a:rPr lang="zh-CN" altLang="en-US" sz="2000" dirty="0"/>
              <a:t>输入输出 全</a:t>
            </a:r>
            <a:r>
              <a:rPr lang="en-US" altLang="zh-CN" sz="2000" dirty="0"/>
              <a:t>byte </a:t>
            </a:r>
            <a:r>
              <a:rPr lang="zh-CN" altLang="en-US" sz="2000" dirty="0"/>
              <a:t>避免</a:t>
            </a:r>
            <a:r>
              <a:rPr lang="zh-CN" altLang="en-US" sz="2000" dirty="0" smtClean="0"/>
              <a:t>编码</a:t>
            </a:r>
            <a:endParaRPr lang="en-US" altLang="zh-CN" sz="2000" dirty="0" smtClean="0"/>
          </a:p>
          <a:p>
            <a:pPr marL="742950" lvl="1" indent="-285750">
              <a:buFont typeface="Arial" panose="020B0604020202020204" pitchFamily="34" charset="0"/>
              <a:buChar char="•"/>
            </a:pPr>
            <a:r>
              <a:rPr lang="zh-CN" altLang="en-US" sz="2000" dirty="0" smtClean="0"/>
              <a:t>进一步</a:t>
            </a:r>
            <a:r>
              <a:rPr lang="zh-CN" altLang="en-US" sz="2000" dirty="0" smtClean="0"/>
              <a:t>利用数据集有序性</a:t>
            </a:r>
            <a:endParaRPr lang="en-US" altLang="zh-CN" sz="2000" dirty="0" smtClean="0"/>
          </a:p>
          <a:p>
            <a:pPr marL="742950" lvl="1" indent="-285750">
              <a:buFont typeface="Arial" panose="020B0604020202020204" pitchFamily="34" charset="0"/>
              <a:buChar char="•"/>
            </a:pPr>
            <a:r>
              <a:rPr lang="zh-CN" altLang="en-US" sz="2000" dirty="0" smtClean="0"/>
              <a:t>短</a:t>
            </a:r>
            <a:r>
              <a:rPr lang="en-US" altLang="zh-CN" sz="2000" dirty="0" err="1" smtClean="0"/>
              <a:t>url</a:t>
            </a:r>
            <a:r>
              <a:rPr lang="en-US" altLang="zh-CN" sz="2000" dirty="0" smtClean="0"/>
              <a:t> </a:t>
            </a:r>
            <a:r>
              <a:rPr lang="zh-CN" altLang="en-US" sz="2000" dirty="0" smtClean="0"/>
              <a:t>直接字符集压缩，一个 </a:t>
            </a:r>
            <a:r>
              <a:rPr lang="en-US" altLang="zh-CN" sz="2000" dirty="0" smtClean="0"/>
              <a:t>long </a:t>
            </a:r>
            <a:r>
              <a:rPr lang="zh-CN" altLang="en-US" sz="2000" dirty="0" smtClean="0"/>
              <a:t>能编码</a:t>
            </a:r>
            <a:r>
              <a:rPr lang="en-US" altLang="zh-CN" sz="2000" dirty="0" smtClean="0"/>
              <a:t>10</a:t>
            </a:r>
            <a:r>
              <a:rPr lang="zh-CN" altLang="en-US" sz="2000" dirty="0" smtClean="0"/>
              <a:t>位</a:t>
            </a:r>
            <a:endParaRPr lang="zh-CN" altLang="en-US" sz="2000" dirty="0"/>
          </a:p>
        </p:txBody>
      </p:sp>
    </p:spTree>
    <p:extLst>
      <p:ext uri="{BB962C8B-B14F-4D97-AF65-F5344CB8AC3E}">
        <p14:creationId xmlns:p14="http://schemas.microsoft.com/office/powerpoint/2010/main" val="817776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工具使用</a:t>
            </a:r>
          </a:p>
        </p:txBody>
      </p:sp>
      <p:sp>
        <p:nvSpPr>
          <p:cNvPr id="3" name="矩形 2"/>
          <p:cNvSpPr/>
          <p:nvPr/>
        </p:nvSpPr>
        <p:spPr>
          <a:xfrm>
            <a:off x="176545" y="1275219"/>
            <a:ext cx="6285214" cy="1477328"/>
          </a:xfrm>
          <a:prstGeom prst="rect">
            <a:avLst/>
          </a:prstGeom>
        </p:spPr>
        <p:txBody>
          <a:bodyPr wrap="square">
            <a:spAutoFit/>
          </a:bodyPr>
          <a:lstStyle/>
          <a:p>
            <a:pPr marL="742950" lvl="1" indent="-28575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Idea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变量</a:t>
            </a:r>
            <a:r>
              <a:rPr lang="zh-CN" altLang="en-US" dirty="0" smtClean="0">
                <a:solidFill>
                  <a:srgbClr val="000000"/>
                </a:solidFill>
                <a:latin typeface="Microsoft YaHei" panose="020B0503020204020204" pitchFamily="34" charset="-122"/>
                <a:ea typeface="Microsoft YaHei" panose="020B0503020204020204" pitchFamily="34" charset="-122"/>
              </a:rPr>
              <a:t>监控、</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条件断点、线程断点，线程堆栈</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en-US" altLang="zh-CN" dirty="0" err="1" smtClean="0">
                <a:solidFill>
                  <a:srgbClr val="000000"/>
                </a:solidFill>
                <a:latin typeface="Microsoft YaHei" panose="020B0503020204020204" pitchFamily="34" charset="-122"/>
                <a:ea typeface="Microsoft YaHei" panose="020B0503020204020204" pitchFamily="34" charset="-122"/>
              </a:rPr>
              <a:t>java.lang.instrumentation</a:t>
            </a:r>
            <a:r>
              <a:rPr lang="en-US" altLang="zh-CN" dirty="0" smtClean="0">
                <a:solidFill>
                  <a:srgbClr val="000000"/>
                </a:solidFill>
                <a:latin typeface="Microsoft YaHei" panose="020B0503020204020204" pitchFamily="34" charset="-122"/>
                <a:ea typeface="Microsoft YaHei" panose="020B0503020204020204" pitchFamily="34" charset="-122"/>
              </a:rPr>
              <a:t> </a:t>
            </a:r>
            <a:r>
              <a:rPr lang="zh-CN" altLang="en-US" dirty="0" smtClean="0">
                <a:solidFill>
                  <a:srgbClr val="000000"/>
                </a:solidFill>
                <a:latin typeface="Microsoft YaHei" panose="020B0503020204020204" pitchFamily="34" charset="-122"/>
                <a:ea typeface="Microsoft YaHei" panose="020B0503020204020204" pitchFamily="34" charset="-122"/>
              </a:rPr>
              <a:t>内存测量</a:t>
            </a:r>
            <a:endParaRPr lang="en-US" altLang="zh-CN" dirty="0">
              <a:solidFill>
                <a:srgbClr val="000000"/>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perf</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文件分析</a:t>
            </a:r>
          </a:p>
          <a:p>
            <a:pPr marL="742950" lvl="1" indent="-28575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visualvm</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jmh</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 </a:t>
            </a:r>
            <a:r>
              <a:rPr lang="en-US" altLang="zh-CN" b="0" i="0" u="sng" strike="noStrike" dirty="0" smtClean="0">
                <a:solidFill>
                  <a:srgbClr val="003884"/>
                </a:solidFill>
                <a:effectLst/>
                <a:latin typeface="Microsoft YaHei" panose="020B0503020204020204" pitchFamily="34" charset="-122"/>
                <a:ea typeface="Microsoft YaHei" panose="020B0503020204020204" pitchFamily="34" charset="-122"/>
                <a:hlinkClick r:id="rId2"/>
              </a:rPr>
              <a:t>https://jmh.morethan.io/</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a:blip r:embed="rId3"/>
          <a:stretch>
            <a:fillRect/>
          </a:stretch>
        </p:blipFill>
        <p:spPr>
          <a:xfrm>
            <a:off x="4917501" y="1883255"/>
            <a:ext cx="6780952" cy="4780952"/>
          </a:xfrm>
          <a:prstGeom prst="rect">
            <a:avLst/>
          </a:prstGeom>
        </p:spPr>
      </p:pic>
    </p:spTree>
    <p:extLst>
      <p:ext uri="{BB962C8B-B14F-4D97-AF65-F5344CB8AC3E}">
        <p14:creationId xmlns:p14="http://schemas.microsoft.com/office/powerpoint/2010/main" val="4171912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规则介绍</a:t>
            </a:r>
            <a:endParaRPr lang="zh-CN" altLang="en-US" sz="40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615403" y="400594"/>
            <a:ext cx="7754726" cy="6047984"/>
          </a:xfrm>
          <a:prstGeom prst="rect">
            <a:avLst/>
          </a:prstGeom>
        </p:spPr>
      </p:pic>
      <p:pic>
        <p:nvPicPr>
          <p:cNvPr id="3" name="图片 2"/>
          <p:cNvPicPr>
            <a:picLocks noChangeAspect="1"/>
          </p:cNvPicPr>
          <p:nvPr/>
        </p:nvPicPr>
        <p:blipFill>
          <a:blip r:embed="rId3"/>
          <a:stretch>
            <a:fillRect/>
          </a:stretch>
        </p:blipFill>
        <p:spPr>
          <a:xfrm>
            <a:off x="244317" y="1435839"/>
            <a:ext cx="3700719" cy="1783206"/>
          </a:xfrm>
          <a:prstGeom prst="rect">
            <a:avLst/>
          </a:prstGeom>
        </p:spPr>
      </p:pic>
      <p:pic>
        <p:nvPicPr>
          <p:cNvPr id="5" name="图片 4"/>
          <p:cNvPicPr>
            <a:picLocks noChangeAspect="1"/>
          </p:cNvPicPr>
          <p:nvPr/>
        </p:nvPicPr>
        <p:blipFill>
          <a:blip r:embed="rId4"/>
          <a:stretch>
            <a:fillRect/>
          </a:stretch>
        </p:blipFill>
        <p:spPr>
          <a:xfrm>
            <a:off x="2331108" y="3546404"/>
            <a:ext cx="1380952" cy="2723809"/>
          </a:xfrm>
          <a:prstGeom prst="rect">
            <a:avLst/>
          </a:prstGeom>
        </p:spPr>
      </p:pic>
    </p:spTree>
    <p:extLst>
      <p:ext uri="{BB962C8B-B14F-4D97-AF65-F5344CB8AC3E}">
        <p14:creationId xmlns:p14="http://schemas.microsoft.com/office/powerpoint/2010/main" val="1931470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工具使用</a:t>
            </a:r>
          </a:p>
        </p:txBody>
      </p:sp>
      <p:pic>
        <p:nvPicPr>
          <p:cNvPr id="1025" name="Picture 1" descr="D:\资料\youdao\zhangshuocool@163.com\42cd0306a825467fb98faa5590707fd3\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2798" y="622174"/>
            <a:ext cx="7757934" cy="57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494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工具使用</a:t>
            </a:r>
          </a:p>
        </p:txBody>
      </p:sp>
      <p:pic>
        <p:nvPicPr>
          <p:cNvPr id="1026" name="Picture 2" descr="D:\资料\youdao\zhangshuocool@163.com\1b3185c767c547e4b1357b5fa7e38084\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7213" y="242559"/>
            <a:ext cx="8283930" cy="608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13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工具使用</a:t>
            </a:r>
          </a:p>
        </p:txBody>
      </p:sp>
      <p:pic>
        <p:nvPicPr>
          <p:cNvPr id="3073" name="Picture 1" descr="D:\资料\youdao\zhangshuocool@163.com\96007d4775d84c87b1822f50bba29d89\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506" y="223604"/>
            <a:ext cx="8404933" cy="619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55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工具使用</a:t>
            </a:r>
          </a:p>
        </p:txBody>
      </p:sp>
      <p:pic>
        <p:nvPicPr>
          <p:cNvPr id="2049" name="Picture 1" descr="D:\资料\youdao\zhangshuocool@163.com\b6c5b9e65afa453aaae27fa250f56709\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5782" y="558722"/>
            <a:ext cx="9068650" cy="566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941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en-US" altLang="zh-CN" sz="3200" dirty="0">
                <a:solidFill>
                  <a:srgbClr val="000000"/>
                </a:solidFill>
                <a:latin typeface="Microsoft YaHei" panose="020B0503020204020204" pitchFamily="34" charset="-122"/>
                <a:ea typeface="Microsoft YaHei" panose="020B0503020204020204" pitchFamily="34" charset="-122"/>
              </a:rPr>
              <a:t>JMH </a:t>
            </a:r>
            <a:r>
              <a:rPr lang="en-US" altLang="zh-CN" sz="3200" dirty="0" smtClean="0">
                <a:solidFill>
                  <a:srgbClr val="000000"/>
                </a:solidFill>
                <a:latin typeface="Microsoft YaHei" panose="020B0503020204020204" pitchFamily="34" charset="-122"/>
                <a:ea typeface="Microsoft YaHei" panose="020B0503020204020204" pitchFamily="34" charset="-122"/>
              </a:rPr>
              <a:t>- Java </a:t>
            </a:r>
            <a:r>
              <a:rPr lang="en-US" altLang="zh-CN" sz="3200" dirty="0" err="1">
                <a:solidFill>
                  <a:srgbClr val="000000"/>
                </a:solidFill>
                <a:latin typeface="Microsoft YaHei" panose="020B0503020204020204" pitchFamily="34" charset="-122"/>
                <a:ea typeface="Microsoft YaHei" panose="020B0503020204020204" pitchFamily="34" charset="-122"/>
              </a:rPr>
              <a:t>Microbenchmark</a:t>
            </a:r>
            <a:r>
              <a:rPr lang="en-US" altLang="zh-CN" sz="3200" dirty="0">
                <a:solidFill>
                  <a:srgbClr val="000000"/>
                </a:solidFill>
                <a:latin typeface="Microsoft YaHei" panose="020B0503020204020204" pitchFamily="34" charset="-122"/>
                <a:ea typeface="Microsoft YaHei" panose="020B0503020204020204" pitchFamily="34" charset="-122"/>
              </a:rPr>
              <a:t> Harness  </a:t>
            </a:r>
            <a:endPar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2"/>
          <a:stretch>
            <a:fillRect/>
          </a:stretch>
        </p:blipFill>
        <p:spPr>
          <a:xfrm>
            <a:off x="166761" y="1253792"/>
            <a:ext cx="5771429" cy="4838095"/>
          </a:xfrm>
          <a:prstGeom prst="rect">
            <a:avLst/>
          </a:prstGeom>
        </p:spPr>
      </p:pic>
      <p:pic>
        <p:nvPicPr>
          <p:cNvPr id="5" name="图片 4"/>
          <p:cNvPicPr>
            <a:picLocks noChangeAspect="1"/>
          </p:cNvPicPr>
          <p:nvPr/>
        </p:nvPicPr>
        <p:blipFill>
          <a:blip r:embed="rId3"/>
          <a:stretch>
            <a:fillRect/>
          </a:stretch>
        </p:blipFill>
        <p:spPr>
          <a:xfrm>
            <a:off x="6277981" y="1146894"/>
            <a:ext cx="4675291" cy="5290685"/>
          </a:xfrm>
          <a:prstGeom prst="rect">
            <a:avLst/>
          </a:prstGeom>
        </p:spPr>
      </p:pic>
    </p:spTree>
    <p:extLst>
      <p:ext uri="{BB962C8B-B14F-4D97-AF65-F5344CB8AC3E}">
        <p14:creationId xmlns:p14="http://schemas.microsoft.com/office/powerpoint/2010/main" val="3764548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en-US" altLang="zh-CN" sz="3200" dirty="0">
                <a:solidFill>
                  <a:srgbClr val="000000"/>
                </a:solidFill>
                <a:latin typeface="Microsoft YaHei" panose="020B0503020204020204" pitchFamily="34" charset="-122"/>
                <a:ea typeface="Microsoft YaHei" panose="020B0503020204020204" pitchFamily="34" charset="-122"/>
              </a:rPr>
              <a:t>JMH - jmh.morethan.io</a:t>
            </a:r>
            <a:endPar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pic>
        <p:nvPicPr>
          <p:cNvPr id="2" name="图片 1"/>
          <p:cNvPicPr>
            <a:picLocks noChangeAspect="1"/>
          </p:cNvPicPr>
          <p:nvPr/>
        </p:nvPicPr>
        <p:blipFill>
          <a:blip r:embed="rId2"/>
          <a:stretch>
            <a:fillRect/>
          </a:stretch>
        </p:blipFill>
        <p:spPr>
          <a:xfrm>
            <a:off x="449083" y="1328315"/>
            <a:ext cx="5208746" cy="2268325"/>
          </a:xfrm>
          <a:prstGeom prst="rect">
            <a:avLst/>
          </a:prstGeom>
        </p:spPr>
      </p:pic>
      <p:pic>
        <p:nvPicPr>
          <p:cNvPr id="5" name="图片 4"/>
          <p:cNvPicPr>
            <a:picLocks noChangeAspect="1"/>
          </p:cNvPicPr>
          <p:nvPr/>
        </p:nvPicPr>
        <p:blipFill>
          <a:blip r:embed="rId3"/>
          <a:stretch>
            <a:fillRect/>
          </a:stretch>
        </p:blipFill>
        <p:spPr>
          <a:xfrm>
            <a:off x="6053579" y="1328315"/>
            <a:ext cx="5749332" cy="4935312"/>
          </a:xfrm>
          <a:prstGeom prst="rect">
            <a:avLst/>
          </a:prstGeom>
        </p:spPr>
      </p:pic>
      <p:pic>
        <p:nvPicPr>
          <p:cNvPr id="7" name="图片 6"/>
          <p:cNvPicPr>
            <a:picLocks noChangeAspect="1"/>
          </p:cNvPicPr>
          <p:nvPr/>
        </p:nvPicPr>
        <p:blipFill>
          <a:blip r:embed="rId4"/>
          <a:stretch>
            <a:fillRect/>
          </a:stretch>
        </p:blipFill>
        <p:spPr>
          <a:xfrm>
            <a:off x="449083" y="3795971"/>
            <a:ext cx="5434213" cy="2674498"/>
          </a:xfrm>
          <a:prstGeom prst="rect">
            <a:avLst/>
          </a:prstGeom>
        </p:spPr>
      </p:pic>
    </p:spTree>
    <p:extLst>
      <p:ext uri="{BB962C8B-B14F-4D97-AF65-F5344CB8AC3E}">
        <p14:creationId xmlns:p14="http://schemas.microsoft.com/office/powerpoint/2010/main" val="3840057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10604929" cy="584775"/>
          </a:xfrm>
          <a:prstGeom prst="rect">
            <a:avLst/>
          </a:prstGeom>
          <a:noFill/>
        </p:spPr>
        <p:txBody>
          <a:bodyPr wrap="square" rtlCol="0">
            <a:spAutoFit/>
          </a:bodyPr>
          <a:lstStyle/>
          <a:p>
            <a:r>
              <a:rPr lang="en-US" altLang="zh-CN" sz="3200" dirty="0">
                <a:solidFill>
                  <a:srgbClr val="000000"/>
                </a:solidFill>
                <a:latin typeface="Microsoft YaHei" panose="020B0503020204020204" pitchFamily="34" charset="-122"/>
                <a:ea typeface="Microsoft YaHei" panose="020B0503020204020204" pitchFamily="34" charset="-122"/>
              </a:rPr>
              <a:t>JMH </a:t>
            </a:r>
            <a:r>
              <a:rPr lang="en-US" altLang="zh-CN" sz="3200" dirty="0" smtClean="0">
                <a:solidFill>
                  <a:srgbClr val="000000"/>
                </a:solidFill>
                <a:latin typeface="Microsoft YaHei" panose="020B0503020204020204" pitchFamily="34" charset="-122"/>
                <a:ea typeface="Microsoft YaHei" panose="020B0503020204020204" pitchFamily="34" charset="-122"/>
              </a:rPr>
              <a:t>- Java </a:t>
            </a:r>
            <a:r>
              <a:rPr lang="en-US" altLang="zh-CN" sz="3200" dirty="0" err="1">
                <a:solidFill>
                  <a:srgbClr val="000000"/>
                </a:solidFill>
                <a:latin typeface="Microsoft YaHei" panose="020B0503020204020204" pitchFamily="34" charset="-122"/>
                <a:ea typeface="Microsoft YaHei" panose="020B0503020204020204" pitchFamily="34" charset="-122"/>
              </a:rPr>
              <a:t>Microbenchmark</a:t>
            </a:r>
            <a:r>
              <a:rPr lang="en-US" altLang="zh-CN" sz="3200" dirty="0">
                <a:solidFill>
                  <a:srgbClr val="000000"/>
                </a:solidFill>
                <a:latin typeface="Microsoft YaHei" panose="020B0503020204020204" pitchFamily="34" charset="-122"/>
                <a:ea typeface="Microsoft YaHei" panose="020B0503020204020204" pitchFamily="34" charset="-122"/>
              </a:rPr>
              <a:t> Harness  </a:t>
            </a:r>
            <a:endPar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2"/>
          <a:stretch>
            <a:fillRect/>
          </a:stretch>
        </p:blipFill>
        <p:spPr>
          <a:xfrm>
            <a:off x="1394765" y="1125991"/>
            <a:ext cx="9086850" cy="5172075"/>
          </a:xfrm>
          <a:prstGeom prst="rect">
            <a:avLst/>
          </a:prstGeom>
        </p:spPr>
      </p:pic>
    </p:spTree>
    <p:extLst>
      <p:ext uri="{BB962C8B-B14F-4D97-AF65-F5344CB8AC3E}">
        <p14:creationId xmlns:p14="http://schemas.microsoft.com/office/powerpoint/2010/main" val="14856221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0308" y="419067"/>
            <a:ext cx="10604929" cy="584775"/>
          </a:xfrm>
          <a:prstGeom prst="rect">
            <a:avLst/>
          </a:prstGeom>
          <a:noFill/>
        </p:spPr>
        <p:txBody>
          <a:bodyPr wrap="square" rtlCol="0">
            <a:spAutoFit/>
          </a:bodyPr>
          <a:lstStyle/>
          <a:p>
            <a:r>
              <a:rPr lang="zh-CN" altLang="en-US" sz="3200" dirty="0"/>
              <a:t>大佬神技</a:t>
            </a:r>
          </a:p>
        </p:txBody>
      </p:sp>
      <p:sp>
        <p:nvSpPr>
          <p:cNvPr id="5" name="矩形 4"/>
          <p:cNvSpPr/>
          <p:nvPr/>
        </p:nvSpPr>
        <p:spPr>
          <a:xfrm>
            <a:off x="1006763" y="1083899"/>
            <a:ext cx="10178474" cy="3693319"/>
          </a:xfrm>
          <a:prstGeom prst="rect">
            <a:avLst/>
          </a:prstGeom>
        </p:spPr>
        <p:txBody>
          <a:bodyPr wrap="square">
            <a:spAutoFit/>
          </a:bodyPr>
          <a:lstStyle/>
          <a:p>
            <a:endParaRPr lang="en-US" altLang="zh-CN" dirty="0" smtClean="0">
              <a:effectLst/>
            </a:endParaRPr>
          </a:p>
          <a:p>
            <a:pPr marL="742950" lvl="1" indent="-28575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Python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陈飞</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pypy</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加速，约提速</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4x-6x</a:t>
            </a: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缺乏</a:t>
            </a:r>
            <a:r>
              <a:rPr lang="en-US" altLang="zh-CN" b="0" i="0" u="none" strike="noStrike" dirty="0" smtClean="0">
                <a:solidFill>
                  <a:srgbClr val="242729"/>
                </a:solidFill>
                <a:effectLst/>
                <a:latin typeface="Arial" panose="020B0604020202020204" pitchFamily="34" charset="0"/>
                <a:ea typeface="Microsoft YaHei" panose="020B0503020204020204" pitchFamily="34" charset="-122"/>
              </a:rPr>
              <a:t>primitive</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数据类型，避免实现复杂数据结构，优先使用标准库的</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C/C++</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实现，如：</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cStringIO</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cPickle</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bisect</a:t>
            </a:r>
          </a:p>
          <a:p>
            <a:pPr marL="1143000" lvl="2" indent="-228600">
              <a:buFont typeface="Arial" panose="020B0604020202020204" pitchFamily="34" charset="0"/>
              <a:buChar char="•"/>
            </a:pP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核心思路：多进程切数据，分</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part</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处理，索引文件</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原文件</a:t>
            </a:r>
          </a:p>
          <a:p>
            <a:pPr marL="742950" lvl="1" indent="-28575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c++</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吴家旭</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DirectIO</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 O_DIRECT 9</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进程 </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 </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分片随机读</a:t>
            </a:r>
          </a:p>
          <a:p>
            <a:pPr marL="1143000" lvl="2" indent="-22860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BKDRHash</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Ringbuffer</a:t>
            </a:r>
            <a:endPar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143000" lvl="2" indent="-22860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final1</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系数为</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10</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，这个</a:t>
            </a: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case</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是拉开差距和决定胜负的关键，先按照待检测串</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url</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进行建树，再把规则走树标记，最后重新再把</a:t>
            </a:r>
            <a:r>
              <a:rPr lang="en-US" altLang="zh-CN" b="0" i="0" u="none" strike="noStrike" dirty="0" err="1" smtClean="0">
                <a:solidFill>
                  <a:srgbClr val="000000"/>
                </a:solidFill>
                <a:effectLst/>
                <a:latin typeface="Microsoft YaHei" panose="020B0503020204020204" pitchFamily="34" charset="-122"/>
                <a:ea typeface="Microsoft YaHei" panose="020B0503020204020204" pitchFamily="34" charset="-122"/>
              </a:rPr>
              <a:t>url</a:t>
            </a:r>
            <a:r>
              <a:rPr lang="zh-CN" altLang="en-US" b="0" i="0" u="none" strike="noStrike" dirty="0" smtClean="0">
                <a:solidFill>
                  <a:srgbClr val="000000"/>
                </a:solidFill>
                <a:effectLst/>
                <a:latin typeface="Microsoft YaHei" panose="020B0503020204020204" pitchFamily="34" charset="-122"/>
                <a:ea typeface="Microsoft YaHei" panose="020B0503020204020204" pitchFamily="34" charset="-122"/>
              </a:rPr>
              <a:t>过一遍树</a:t>
            </a:r>
          </a:p>
          <a:p>
            <a:pPr marL="1143000" lvl="2" indent="-228600">
              <a:buFont typeface="Arial" panose="020B0604020202020204" pitchFamily="34" charset="0"/>
              <a:buChar char="•"/>
            </a:pPr>
            <a:r>
              <a:rPr lang="en-US" altLang="zh-CN" b="0" i="0" u="none" strike="noStrike" dirty="0" smtClean="0">
                <a:solidFill>
                  <a:srgbClr val="000000"/>
                </a:solidFill>
                <a:effectLst/>
                <a:latin typeface="Microsoft YaHei" panose="020B0503020204020204" pitchFamily="34" charset="-122"/>
                <a:ea typeface="Microsoft YaHei" panose="020B0503020204020204" pitchFamily="34" charset="-122"/>
              </a:rPr>
              <a:t>https://git.sogou-inc.com/wujiaxu/Filter</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10997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2787" y="707770"/>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复盘</a:t>
            </a:r>
          </a:p>
        </p:txBody>
      </p:sp>
      <p:sp>
        <p:nvSpPr>
          <p:cNvPr id="3" name="矩形 2"/>
          <p:cNvSpPr/>
          <p:nvPr/>
        </p:nvSpPr>
        <p:spPr>
          <a:xfrm>
            <a:off x="538843" y="1292545"/>
            <a:ext cx="8117477" cy="4708981"/>
          </a:xfrm>
          <a:prstGeom prst="rect">
            <a:avLst/>
          </a:prstGeom>
        </p:spPr>
        <p:txBody>
          <a:bodyPr wrap="square">
            <a:spAutoFit/>
          </a:bodyPr>
          <a:lstStyle/>
          <a:p>
            <a:pPr lvl="1"/>
            <a:endParaRPr lang="en-US" altLang="zh-CN" sz="2000" dirty="0" smtClean="0">
              <a:solidFill>
                <a:srgbClr val="000000"/>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dirty="0" smtClean="0">
                <a:solidFill>
                  <a:srgbClr val="000000"/>
                </a:solidFill>
                <a:latin typeface="Microsoft YaHei" panose="020B0503020204020204" pitchFamily="34" charset="-122"/>
                <a:ea typeface="Microsoft YaHei" panose="020B0503020204020204" pitchFamily="34" charset="-122"/>
              </a:rPr>
              <a:t>过早优化</a:t>
            </a:r>
            <a:r>
              <a:rPr lang="en-US" altLang="zh-CN" sz="2000" dirty="0" smtClean="0">
                <a:solidFill>
                  <a:srgbClr val="000000"/>
                </a:solidFill>
                <a:latin typeface="Microsoft YaHei" panose="020B0503020204020204" pitchFamily="34" charset="-122"/>
                <a:ea typeface="Microsoft YaHei" panose="020B0503020204020204" pitchFamily="34" charset="-122"/>
              </a:rPr>
              <a:t>case1</a:t>
            </a:r>
          </a:p>
          <a:p>
            <a:pPr marL="742950" lvl="1" indent="-285750">
              <a:buFont typeface="Arial" panose="020B0604020202020204" pitchFamily="34" charset="0"/>
              <a:buChar char="•"/>
            </a:pPr>
            <a:r>
              <a:rPr lang="zh-CN" altLang="en-US" sz="2000" dirty="0" smtClean="0">
                <a:solidFill>
                  <a:srgbClr val="000000"/>
                </a:solidFill>
                <a:latin typeface="Microsoft YaHei" panose="020B0503020204020204" pitchFamily="34" charset="-122"/>
                <a:ea typeface="Microsoft YaHei" panose="020B0503020204020204" pitchFamily="34" charset="-122"/>
              </a:rPr>
              <a:t>选择方案时，量化成本收益</a:t>
            </a:r>
            <a:endParaRPr lang="en-US" altLang="zh-CN"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没有做好基准测试，优化缺乏数据支持</a:t>
            </a: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没有业务校验工具</a:t>
            </a: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没有积累武器库</a:t>
            </a:r>
          </a:p>
          <a:p>
            <a:pPr marL="742950" lvl="1" indent="-285750">
              <a:buFont typeface="Arial" panose="020B0604020202020204" pitchFamily="34" charset="0"/>
              <a:buChar char="•"/>
            </a:pPr>
            <a:endParaRPr lang="en-US" altLang="zh-CN" sz="2000" b="0" i="0" u="none" strike="noStrike" dirty="0">
              <a:solidFill>
                <a:srgbClr val="000000"/>
              </a:solidFill>
              <a:effectLst/>
              <a:latin typeface="Microsoft YaHei" panose="020B0503020204020204" pitchFamily="34" charset="-122"/>
              <a:ea typeface="Microsoft YaHei" panose="020B0503020204020204" pitchFamily="34" charset="-122"/>
            </a:endParaRPr>
          </a:p>
          <a:p>
            <a:pPr lvl="1"/>
            <a:r>
              <a:rPr lang="zh-CN" altLang="en-US" sz="2000" dirty="0" smtClean="0">
                <a:solidFill>
                  <a:srgbClr val="000000"/>
                </a:solidFill>
                <a:latin typeface="Microsoft YaHei" panose="020B0503020204020204" pitchFamily="34" charset="-122"/>
                <a:ea typeface="Microsoft YaHei" panose="020B0503020204020204" pitchFamily="34" charset="-122"/>
              </a:rPr>
              <a:t>收获 </a:t>
            </a:r>
            <a:r>
              <a:rPr lang="en-US" altLang="zh-CN" sz="2000" dirty="0" smtClean="0">
                <a:solidFill>
                  <a:srgbClr val="000000"/>
                </a:solidFill>
                <a:latin typeface="Microsoft YaHei" panose="020B0503020204020204" pitchFamily="34" charset="-122"/>
                <a:ea typeface="Microsoft YaHei" panose="020B0503020204020204" pitchFamily="34" charset="-122"/>
              </a:rPr>
              <a:t>&amp; </a:t>
            </a:r>
            <a:r>
              <a:rPr lang="zh-CN" altLang="en-US" sz="2000" dirty="0" smtClean="0">
                <a:solidFill>
                  <a:srgbClr val="000000"/>
                </a:solidFill>
                <a:latin typeface="Microsoft YaHei" panose="020B0503020204020204" pitchFamily="34" charset="-122"/>
                <a:ea typeface="Microsoft YaHei" panose="020B0503020204020204" pitchFamily="34" charset="-122"/>
              </a:rPr>
              <a:t>感悟</a:t>
            </a:r>
            <a:endParaRPr lang="en-US" altLang="zh-CN"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dirty="0">
                <a:solidFill>
                  <a:srgbClr val="000000"/>
                </a:solidFill>
                <a:latin typeface="Microsoft YaHei" panose="020B0503020204020204" pitchFamily="34" charset="-122"/>
                <a:ea typeface="Microsoft YaHei" panose="020B0503020204020204" pitchFamily="34" charset="-122"/>
              </a:rPr>
              <a:t>极客</a:t>
            </a:r>
            <a:r>
              <a:rPr lang="zh-CN" altLang="en-US" sz="2000" dirty="0" smtClean="0">
                <a:solidFill>
                  <a:srgbClr val="000000"/>
                </a:solidFill>
                <a:latin typeface="Microsoft YaHei" panose="020B0503020204020204" pitchFamily="34" charset="-122"/>
                <a:ea typeface="Microsoft YaHei" panose="020B0503020204020204" pitchFamily="34" charset="-122"/>
              </a:rPr>
              <a:t>精神：挑战</a:t>
            </a:r>
            <a:r>
              <a:rPr lang="zh-CN" altLang="en-US" sz="2000" dirty="0" smtClean="0">
                <a:solidFill>
                  <a:srgbClr val="000000"/>
                </a:solidFill>
                <a:latin typeface="Microsoft YaHei" panose="020B0503020204020204" pitchFamily="34" charset="-122"/>
                <a:ea typeface="Microsoft YaHei" panose="020B0503020204020204" pitchFamily="34" charset="-122"/>
              </a:rPr>
              <a:t>极限，回归初心</a:t>
            </a:r>
            <a:endParaRPr lang="en-US" altLang="zh-CN" sz="2000" dirty="0" smtClean="0">
              <a:solidFill>
                <a:srgbClr val="000000"/>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dirty="0" smtClean="0">
                <a:solidFill>
                  <a:srgbClr val="000000"/>
                </a:solidFill>
                <a:latin typeface="Microsoft YaHei" panose="020B0503020204020204" pitchFamily="34" charset="-122"/>
                <a:ea typeface="Microsoft YaHei" panose="020B0503020204020204" pitchFamily="34" charset="-122"/>
              </a:rPr>
              <a:t>成本</a:t>
            </a:r>
            <a:r>
              <a:rPr lang="zh-CN" altLang="en-US" sz="2000" dirty="0" smtClean="0">
                <a:solidFill>
                  <a:srgbClr val="000000"/>
                </a:solidFill>
                <a:latin typeface="Microsoft YaHei" panose="020B0503020204020204" pitchFamily="34" charset="-122"/>
                <a:ea typeface="Microsoft YaHei" panose="020B0503020204020204" pitchFamily="34" charset="-122"/>
              </a:rPr>
              <a:t>意识：</a:t>
            </a: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是否有效使用服务器硬件资源</a:t>
            </a: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性能优化的一般</a:t>
            </a: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套路，积累武器库</a:t>
            </a:r>
            <a:endParaRPr lang="en-US" altLang="zh-CN"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学习算法和实现原理是为了针对业务场景优化提供发挥空间</a:t>
            </a:r>
            <a:endParaRPr lang="en-US" altLang="zh-CN"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对语言、框架</a:t>
            </a:r>
            <a:r>
              <a:rPr lang="zh-CN" altLang="en-US" sz="2000" dirty="0">
                <a:solidFill>
                  <a:srgbClr val="000000"/>
                </a:solidFill>
                <a:latin typeface="Microsoft YaHei" panose="020B0503020204020204" pitchFamily="34" charset="-122"/>
                <a:ea typeface="Microsoft YaHei" panose="020B0503020204020204" pitchFamily="34" charset="-122"/>
              </a:rPr>
              <a:t>、</a:t>
            </a:r>
            <a:r>
              <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rPr>
              <a:t>操作系统加深理解（技术的基石）</a:t>
            </a:r>
            <a:endParaRPr lang="en-US" altLang="zh-CN"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a:p>
            <a:pPr marL="1200150" lvl="2" indent="-285750">
              <a:buFont typeface="Arial" panose="020B0604020202020204" pitchFamily="34" charset="0"/>
              <a:buChar char="•"/>
            </a:pPr>
            <a:r>
              <a:rPr lang="zh-CN" altLang="en-US" sz="2000" dirty="0" smtClean="0">
                <a:solidFill>
                  <a:srgbClr val="000000"/>
                </a:solidFill>
                <a:latin typeface="Microsoft YaHei" panose="020B0503020204020204" pitchFamily="34" charset="-122"/>
                <a:ea typeface="Microsoft YaHei" panose="020B0503020204020204" pitchFamily="34" charset="-122"/>
              </a:rPr>
              <a:t>自底向上构建知识体系，解刨新技术</a:t>
            </a:r>
            <a:endParaRPr lang="en-US" altLang="zh-CN" sz="2000" dirty="0" smtClean="0">
              <a:solidFill>
                <a:srgbClr val="000000"/>
              </a:solidFill>
              <a:latin typeface="Microsoft YaHei" panose="020B0503020204020204" pitchFamily="34" charset="-122"/>
              <a:ea typeface="Microsoft YaHei" panose="020B0503020204020204" pitchFamily="34" charset="-122"/>
            </a:endParaRPr>
          </a:p>
          <a:p>
            <a:pPr marL="1200150" lvl="2" indent="-285750">
              <a:buFont typeface="Arial" panose="020B0604020202020204" pitchFamily="34" charset="0"/>
              <a:buChar char="•"/>
            </a:pPr>
            <a:r>
              <a:rPr lang="zh-CN" altLang="en-US" sz="2000" dirty="0">
                <a:solidFill>
                  <a:srgbClr val="000000"/>
                </a:solidFill>
                <a:latin typeface="Microsoft YaHei" panose="020B0503020204020204" pitchFamily="34" charset="-122"/>
                <a:ea typeface="Microsoft YaHei" panose="020B0503020204020204" pitchFamily="34" charset="-122"/>
              </a:rPr>
              <a:t>范式和</a:t>
            </a:r>
            <a:r>
              <a:rPr lang="zh-CN" altLang="en-US" sz="2000" dirty="0" smtClean="0">
                <a:solidFill>
                  <a:srgbClr val="000000"/>
                </a:solidFill>
                <a:latin typeface="Microsoft YaHei" panose="020B0503020204020204" pitchFamily="34" charset="-122"/>
                <a:ea typeface="Microsoft YaHei" panose="020B0503020204020204" pitchFamily="34" charset="-122"/>
              </a:rPr>
              <a:t>特性，横向</a:t>
            </a:r>
            <a:r>
              <a:rPr lang="zh-CN" altLang="en-US" sz="2000" dirty="0" smtClean="0">
                <a:solidFill>
                  <a:srgbClr val="000000"/>
                </a:solidFill>
                <a:latin typeface="Microsoft YaHei" panose="020B0503020204020204" pitchFamily="34" charset="-122"/>
                <a:ea typeface="Microsoft YaHei" panose="020B0503020204020204" pitchFamily="34" charset="-122"/>
              </a:rPr>
              <a:t>增量学习</a:t>
            </a:r>
            <a:endParaRPr lang="zh-CN" altLang="en-US" sz="2000" b="0" i="0" u="none" strike="noStrike" dirty="0" smtClean="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6079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6662" y="1204158"/>
            <a:ext cx="10604929" cy="584775"/>
          </a:xfrm>
          <a:prstGeom prst="rect">
            <a:avLst/>
          </a:prstGeom>
          <a:noFill/>
        </p:spPr>
        <p:txBody>
          <a:bodyPr wrap="square" rtlCol="0">
            <a:spAutoFit/>
          </a:bodyPr>
          <a:lstStyle/>
          <a:p>
            <a:r>
              <a:rPr lang="zh-CN" altLang="en-US" sz="3200" b="0" i="0" u="none" strike="noStrike" dirty="0" smtClean="0">
                <a:solidFill>
                  <a:srgbClr val="000000"/>
                </a:solidFill>
                <a:effectLst/>
                <a:latin typeface="Microsoft YaHei" panose="020B0503020204020204" pitchFamily="34" charset="-122"/>
                <a:ea typeface="Microsoft YaHei" panose="020B0503020204020204" pitchFamily="34" charset="-122"/>
              </a:rPr>
              <a:t>朴实但有效的技巧</a:t>
            </a:r>
          </a:p>
        </p:txBody>
      </p:sp>
      <p:sp>
        <p:nvSpPr>
          <p:cNvPr id="2" name="矩形 1"/>
          <p:cNvSpPr/>
          <p:nvPr/>
        </p:nvSpPr>
        <p:spPr>
          <a:xfrm>
            <a:off x="1622170" y="2201028"/>
            <a:ext cx="8626764" cy="1815882"/>
          </a:xfrm>
          <a:prstGeom prst="rect">
            <a:avLst/>
          </a:prstGeom>
        </p:spPr>
        <p:txBody>
          <a:bodyPr wrap="square">
            <a:spAutoFit/>
          </a:bodyPr>
          <a:lstStyle/>
          <a:p>
            <a:endParaRPr lang="zh-CN" altLang="en-US" sz="2800" dirty="0" smtClean="0">
              <a:effectLst/>
            </a:endParaRPr>
          </a:p>
          <a:p>
            <a:pPr marL="742950" lvl="1" indent="-285750">
              <a:buFont typeface="Arial" panose="020B0604020202020204" pitchFamily="34" charset="0"/>
              <a:buChar char="•"/>
            </a:pPr>
            <a:r>
              <a:rPr lang="zh-CN" altLang="en-US" sz="2800" b="0" i="0" u="none" strike="noStrike" dirty="0" smtClean="0">
                <a:solidFill>
                  <a:srgbClr val="000000"/>
                </a:solidFill>
                <a:effectLst/>
                <a:latin typeface="Microsoft YaHei" panose="020B0503020204020204" pitchFamily="34" charset="-122"/>
                <a:ea typeface="Microsoft YaHei" panose="020B0503020204020204" pitchFamily="34" charset="-122"/>
              </a:rPr>
              <a:t>不要跟大佬一起提交，最好是深夜提交</a:t>
            </a:r>
          </a:p>
          <a:p>
            <a:pPr marL="742950" lvl="1" indent="-285750">
              <a:buFont typeface="Arial" panose="020B0604020202020204" pitchFamily="34" charset="0"/>
              <a:buChar char="•"/>
            </a:pPr>
            <a:r>
              <a:rPr lang="zh-CN" altLang="en-US" sz="2800" b="0" i="0" u="none" strike="noStrike" dirty="0" smtClean="0">
                <a:solidFill>
                  <a:srgbClr val="000000"/>
                </a:solidFill>
                <a:effectLst/>
                <a:latin typeface="Microsoft YaHei" panose="020B0503020204020204" pitchFamily="34" charset="-122"/>
                <a:ea typeface="Microsoft YaHei" panose="020B0503020204020204" pitchFamily="34" charset="-122"/>
              </a:rPr>
              <a:t>如果优化没效果，再提交一次</a:t>
            </a:r>
          </a:p>
          <a:p>
            <a:pPr marL="742950" lvl="1" indent="-285750">
              <a:buFont typeface="Arial" panose="020B0604020202020204" pitchFamily="34" charset="0"/>
              <a:buChar char="•"/>
            </a:pPr>
            <a:r>
              <a:rPr lang="zh-CN" altLang="en-US" sz="2800" b="0" i="0" u="none" strike="noStrike" dirty="0" smtClean="0">
                <a:solidFill>
                  <a:srgbClr val="000000"/>
                </a:solidFill>
                <a:effectLst/>
                <a:latin typeface="Microsoft YaHei" panose="020B0503020204020204" pitchFamily="34" charset="-122"/>
                <a:ea typeface="Microsoft YaHei" panose="020B0503020204020204" pitchFamily="34" charset="-122"/>
              </a:rPr>
              <a:t>下次要么单独</a:t>
            </a:r>
            <a:r>
              <a:rPr lang="en-US" altLang="zh-CN" sz="2800" b="0" i="0" u="none" strike="noStrike" dirty="0" smtClean="0">
                <a:solidFill>
                  <a:srgbClr val="000000"/>
                </a:solidFill>
                <a:effectLst/>
                <a:latin typeface="Microsoft YaHei" panose="020B0503020204020204" pitchFamily="34" charset="-122"/>
                <a:ea typeface="Microsoft YaHei" panose="020B0503020204020204" pitchFamily="34" charset="-122"/>
              </a:rPr>
              <a:t>java</a:t>
            </a:r>
            <a:r>
              <a:rPr lang="zh-CN" altLang="en-US" sz="2800" b="0" i="0" u="none" strike="noStrike" dirty="0" smtClean="0">
                <a:solidFill>
                  <a:srgbClr val="000000"/>
                </a:solidFill>
                <a:effectLst/>
                <a:latin typeface="Microsoft YaHei" panose="020B0503020204020204" pitchFamily="34" charset="-122"/>
                <a:ea typeface="Microsoft YaHei" panose="020B0503020204020204" pitchFamily="34" charset="-122"/>
              </a:rPr>
              <a:t>排行，否则不要用</a:t>
            </a:r>
            <a:r>
              <a:rPr lang="en-US" altLang="zh-CN" sz="2800" b="0" i="0" u="none" strike="noStrike" dirty="0" smtClean="0">
                <a:solidFill>
                  <a:srgbClr val="000000"/>
                </a:solidFill>
                <a:effectLst/>
                <a:latin typeface="Microsoft YaHei" panose="020B0503020204020204" pitchFamily="34" charset="-122"/>
                <a:ea typeface="Microsoft YaHei" panose="020B0503020204020204" pitchFamily="34" charset="-122"/>
              </a:rPr>
              <a:t>java</a:t>
            </a:r>
            <a:endParaRPr lang="en-US" altLang="zh-CN" sz="2800"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3710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规则介绍</a:t>
            </a:r>
            <a:endParaRPr lang="zh-CN" altLang="en-US" sz="4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872236" y="8709"/>
            <a:ext cx="9076190" cy="6628571"/>
          </a:xfrm>
          <a:prstGeom prst="rect">
            <a:avLst/>
          </a:prstGeom>
        </p:spPr>
      </p:pic>
      <p:pic>
        <p:nvPicPr>
          <p:cNvPr id="2" name="图片 1"/>
          <p:cNvPicPr>
            <a:picLocks noChangeAspect="1"/>
          </p:cNvPicPr>
          <p:nvPr/>
        </p:nvPicPr>
        <p:blipFill>
          <a:blip r:embed="rId3"/>
          <a:stretch>
            <a:fillRect/>
          </a:stretch>
        </p:blipFill>
        <p:spPr>
          <a:xfrm>
            <a:off x="354888" y="2239560"/>
            <a:ext cx="2390476" cy="1542857"/>
          </a:xfrm>
          <a:prstGeom prst="rect">
            <a:avLst/>
          </a:prstGeom>
        </p:spPr>
      </p:pic>
      <p:pic>
        <p:nvPicPr>
          <p:cNvPr id="5" name="图片 4"/>
          <p:cNvPicPr>
            <a:picLocks noChangeAspect="1"/>
          </p:cNvPicPr>
          <p:nvPr/>
        </p:nvPicPr>
        <p:blipFill>
          <a:blip r:embed="rId4"/>
          <a:stretch>
            <a:fillRect/>
          </a:stretch>
        </p:blipFill>
        <p:spPr>
          <a:xfrm>
            <a:off x="134119" y="4175402"/>
            <a:ext cx="3070635" cy="1476190"/>
          </a:xfrm>
          <a:prstGeom prst="rect">
            <a:avLst/>
          </a:prstGeom>
        </p:spPr>
      </p:pic>
    </p:spTree>
    <p:extLst>
      <p:ext uri="{BB962C8B-B14F-4D97-AF65-F5344CB8AC3E}">
        <p14:creationId xmlns:p14="http://schemas.microsoft.com/office/powerpoint/2010/main" val="1718708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规则介绍</a:t>
            </a:r>
            <a:endParaRPr lang="zh-CN" altLang="en-US" sz="4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453881" y="1331418"/>
            <a:ext cx="8690119" cy="454686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4537090" y="2461319"/>
            <a:ext cx="7245608" cy="3983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028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规则介绍</a:t>
            </a:r>
            <a:endParaRPr lang="zh-CN" altLang="en-US" sz="40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226423" y="1487438"/>
            <a:ext cx="4733333" cy="4266667"/>
          </a:xfrm>
          <a:prstGeom prst="rect">
            <a:avLst/>
          </a:prstGeom>
        </p:spPr>
      </p:pic>
      <p:pic>
        <p:nvPicPr>
          <p:cNvPr id="6" name="图片 5"/>
          <p:cNvPicPr>
            <a:picLocks noChangeAspect="1"/>
          </p:cNvPicPr>
          <p:nvPr/>
        </p:nvPicPr>
        <p:blipFill>
          <a:blip r:embed="rId3"/>
          <a:stretch>
            <a:fillRect/>
          </a:stretch>
        </p:blipFill>
        <p:spPr>
          <a:xfrm>
            <a:off x="4792812" y="1027610"/>
            <a:ext cx="6390476" cy="2838095"/>
          </a:xfrm>
          <a:prstGeom prst="rect">
            <a:avLst/>
          </a:prstGeom>
        </p:spPr>
      </p:pic>
      <p:pic>
        <p:nvPicPr>
          <p:cNvPr id="7" name="图片 6"/>
          <p:cNvPicPr>
            <a:picLocks noChangeAspect="1"/>
          </p:cNvPicPr>
          <p:nvPr/>
        </p:nvPicPr>
        <p:blipFill>
          <a:blip r:embed="rId4"/>
          <a:stretch>
            <a:fillRect/>
          </a:stretch>
        </p:blipFill>
        <p:spPr>
          <a:xfrm>
            <a:off x="4862781" y="4404409"/>
            <a:ext cx="6876373" cy="1809524"/>
          </a:xfrm>
          <a:prstGeom prst="rect">
            <a:avLst/>
          </a:prstGeom>
        </p:spPr>
      </p:pic>
    </p:spTree>
    <p:extLst>
      <p:ext uri="{BB962C8B-B14F-4D97-AF65-F5344CB8AC3E}">
        <p14:creationId xmlns:p14="http://schemas.microsoft.com/office/powerpoint/2010/main" val="3749908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6058" y="287383"/>
            <a:ext cx="2236510"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规则介绍</a:t>
            </a:r>
            <a:endParaRPr lang="zh-CN" altLang="en-US" sz="40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66058" y="1117189"/>
            <a:ext cx="10484786" cy="5221406"/>
          </a:xfrm>
          <a:prstGeom prst="rect">
            <a:avLst/>
          </a:prstGeom>
        </p:spPr>
      </p:pic>
    </p:spTree>
    <p:extLst>
      <p:ext uri="{BB962C8B-B14F-4D97-AF65-F5344CB8AC3E}">
        <p14:creationId xmlns:p14="http://schemas.microsoft.com/office/powerpoint/2010/main" val="2714417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726" y="400594"/>
            <a:ext cx="5827236" cy="707886"/>
          </a:xfrm>
          <a:prstGeom prst="rect">
            <a:avLst/>
          </a:prstGeom>
          <a:noFill/>
        </p:spPr>
        <p:txBody>
          <a:bodyPr wrap="none" rtlCol="0">
            <a:spAutoFit/>
          </a:bodyPr>
          <a:lstStyle/>
          <a:p>
            <a:r>
              <a:rPr lang="zh-CN" altLang="en-US" sz="4000" dirty="0" smtClean="0">
                <a:latin typeface="宋体" panose="02010600030101010101" pitchFamily="2" charset="-122"/>
                <a:ea typeface="宋体" panose="02010600030101010101" pitchFamily="2" charset="-122"/>
              </a:rPr>
              <a:t>题目解读 </a:t>
            </a:r>
            <a:r>
              <a:rPr lang="en-US" altLang="zh-CN" sz="4000" dirty="0" smtClean="0">
                <a:latin typeface="宋体" panose="02010600030101010101" pitchFamily="2" charset="-122"/>
                <a:ea typeface="宋体" panose="02010600030101010101" pitchFamily="2" charset="-122"/>
              </a:rPr>
              <a:t>– </a:t>
            </a:r>
            <a:r>
              <a:rPr lang="zh-CN" altLang="en-US" sz="4000" dirty="0" smtClean="0">
                <a:latin typeface="宋体" panose="02010600030101010101" pitchFamily="2" charset="-122"/>
                <a:ea typeface="宋体" panose="02010600030101010101" pitchFamily="2" charset="-122"/>
              </a:rPr>
              <a:t>解题关键点</a:t>
            </a:r>
            <a:endParaRPr lang="zh-CN" altLang="en-US" sz="4000" dirty="0">
              <a:latin typeface="宋体" panose="02010600030101010101" pitchFamily="2" charset="-122"/>
              <a:ea typeface="宋体" panose="02010600030101010101" pitchFamily="2" charset="-122"/>
            </a:endParaRPr>
          </a:p>
        </p:txBody>
      </p:sp>
      <p:sp>
        <p:nvSpPr>
          <p:cNvPr id="9" name="文本框 8"/>
          <p:cNvSpPr txBox="1"/>
          <p:nvPr/>
        </p:nvSpPr>
        <p:spPr>
          <a:xfrm>
            <a:off x="839833" y="1676351"/>
            <a:ext cx="8778240" cy="1384995"/>
          </a:xfrm>
          <a:prstGeom prst="rect">
            <a:avLst/>
          </a:prstGeom>
          <a:noFill/>
        </p:spPr>
        <p:txBody>
          <a:bodyPr wrap="square" rtlCol="0">
            <a:spAutoFit/>
          </a:bodyPr>
          <a:lstStyle/>
          <a:p>
            <a:pPr marL="514350" indent="-514350">
              <a:buAutoNum type="arabicPeriod"/>
            </a:pPr>
            <a:r>
              <a:rPr lang="zh-CN" altLang="en-US" sz="2800" dirty="0" smtClean="0">
                <a:latin typeface="宋体" panose="02010600030101010101" pitchFamily="2" charset="-122"/>
                <a:ea typeface="宋体" panose="02010600030101010101" pitchFamily="2" charset="-122"/>
              </a:rPr>
              <a:t>充分</a:t>
            </a:r>
            <a:r>
              <a:rPr lang="zh-CN" altLang="en-US" sz="2800" dirty="0">
                <a:latin typeface="宋体" panose="02010600030101010101" pitchFamily="2" charset="-122"/>
                <a:ea typeface="宋体" panose="02010600030101010101" pitchFamily="2" charset="-122"/>
              </a:rPr>
              <a:t>利用硬件</a:t>
            </a:r>
            <a:r>
              <a:rPr lang="zh-CN" altLang="en-US" sz="2800" dirty="0" smtClean="0">
                <a:latin typeface="宋体" panose="02010600030101010101" pitchFamily="2" charset="-122"/>
                <a:ea typeface="宋体" panose="02010600030101010101" pitchFamily="2" charset="-122"/>
              </a:rPr>
              <a:t>资源（</a:t>
            </a:r>
            <a:r>
              <a:rPr lang="en-US" altLang="zh-CN" sz="2800" dirty="0">
                <a:latin typeface="宋体" panose="02010600030101010101" pitchFamily="2" charset="-122"/>
                <a:ea typeface="宋体" panose="02010600030101010101" pitchFamily="2" charset="-122"/>
              </a:rPr>
              <a:t> </a:t>
            </a:r>
            <a:r>
              <a:rPr lang="en-US" altLang="zh-CN" sz="2800" dirty="0" err="1">
                <a:latin typeface="宋体" panose="02010600030101010101" pitchFamily="2" charset="-122"/>
                <a:ea typeface="宋体" panose="02010600030101010101" pitchFamily="2" charset="-122"/>
              </a:rPr>
              <a:t>cpu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mem</a:t>
            </a:r>
            <a:r>
              <a:rPr lang="zh-CN" altLang="en-US" sz="2800" dirty="0">
                <a:latin typeface="宋体" panose="02010600030101010101" pitchFamily="2" charset="-122"/>
                <a:ea typeface="宋体" panose="02010600030101010101" pitchFamily="2" charset="-122"/>
              </a:rPr>
              <a:t>、</a:t>
            </a:r>
            <a:r>
              <a:rPr lang="en-US" altLang="zh-CN" sz="2800" dirty="0" err="1" smtClean="0">
                <a:latin typeface="宋体" panose="02010600030101010101" pitchFamily="2" charset="-122"/>
                <a:ea typeface="宋体" panose="02010600030101010101" pitchFamily="2" charset="-122"/>
              </a:rPr>
              <a:t>io</a:t>
            </a:r>
            <a:r>
              <a:rPr lang="zh-CN" altLang="en-US" sz="2800" dirty="0" smtClean="0">
                <a:latin typeface="宋体" panose="02010600030101010101" pitchFamily="2" charset="-122"/>
                <a:ea typeface="宋体" panose="02010600030101010101" pitchFamily="2" charset="-122"/>
              </a:rPr>
              <a:t>）</a:t>
            </a:r>
            <a:endParaRPr lang="en-US" altLang="zh-CN" sz="2800" dirty="0" smtClean="0">
              <a:latin typeface="宋体" panose="02010600030101010101" pitchFamily="2" charset="-122"/>
              <a:ea typeface="宋体" panose="02010600030101010101" pitchFamily="2" charset="-122"/>
            </a:endParaRPr>
          </a:p>
          <a:p>
            <a:pPr marL="514350" indent="-514350">
              <a:buAutoNum type="arabicPeriod"/>
            </a:pPr>
            <a:r>
              <a:rPr lang="zh-CN" altLang="en-US" sz="2800" dirty="0" smtClean="0">
                <a:latin typeface="宋体" panose="02010600030101010101" pitchFamily="2" charset="-122"/>
                <a:ea typeface="宋体" panose="02010600030101010101" pitchFamily="2" charset="-122"/>
              </a:rPr>
              <a:t>设计有效的数据结构，高效的完成文本匹配</a:t>
            </a:r>
            <a:endParaRPr lang="en-US" altLang="zh-CN" sz="2800" dirty="0" smtClean="0">
              <a:latin typeface="宋体" panose="02010600030101010101" pitchFamily="2" charset="-122"/>
              <a:ea typeface="宋体" panose="02010600030101010101" pitchFamily="2" charset="-122"/>
            </a:endParaRPr>
          </a:p>
          <a:p>
            <a:pPr marL="514350" indent="-514350">
              <a:buFontTx/>
              <a:buAutoNum type="arabicPeriod"/>
            </a:pPr>
            <a:r>
              <a:rPr lang="zh-CN" altLang="en-US" sz="2800" dirty="0">
                <a:latin typeface="宋体" panose="02010600030101010101" pitchFamily="2" charset="-122"/>
                <a:ea typeface="宋体" panose="02010600030101010101" pitchFamily="2" charset="-122"/>
              </a:rPr>
              <a:t>利用各</a:t>
            </a:r>
            <a:r>
              <a:rPr lang="en-US" altLang="zh-CN" sz="2800" dirty="0">
                <a:latin typeface="宋体" panose="02010600030101010101" pitchFamily="2" charset="-122"/>
                <a:ea typeface="宋体" panose="02010600030101010101" pitchFamily="2" charset="-122"/>
              </a:rPr>
              <a:t>case</a:t>
            </a:r>
            <a:r>
              <a:rPr lang="zh-CN" altLang="en-US" sz="2800" dirty="0">
                <a:latin typeface="宋体" panose="02010600030101010101" pitchFamily="2" charset="-122"/>
                <a:ea typeface="宋体" panose="02010600030101010101" pitchFamily="2" charset="-122"/>
              </a:rPr>
              <a:t>有序性和数据分布特点 优化</a:t>
            </a:r>
            <a:r>
              <a:rPr lang="zh-CN" altLang="en-US" sz="2800" dirty="0" smtClean="0">
                <a:latin typeface="宋体" panose="02010600030101010101" pitchFamily="2" charset="-122"/>
                <a:ea typeface="宋体" panose="02010600030101010101" pitchFamily="2" charset="-122"/>
              </a:rPr>
              <a:t>算法 </a:t>
            </a:r>
            <a:endParaRPr lang="en-US" altLang="zh-CN" sz="28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68481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69471" y="507805"/>
            <a:ext cx="3262432" cy="707886"/>
          </a:xfrm>
          <a:prstGeom prst="rect">
            <a:avLst/>
          </a:prstGeom>
          <a:noFill/>
        </p:spPr>
        <p:txBody>
          <a:bodyPr wrap="none" rtlCol="0">
            <a:spAutoFit/>
          </a:bodyPr>
          <a:lstStyle/>
          <a:p>
            <a:r>
              <a:rPr lang="en-US" altLang="zh-CN" sz="4000" dirty="0" smtClean="0">
                <a:latin typeface="宋体" panose="02010600030101010101" pitchFamily="2" charset="-122"/>
                <a:ea typeface="宋体" panose="02010600030101010101" pitchFamily="2" charset="-122"/>
              </a:rPr>
              <a:t>Java</a:t>
            </a:r>
            <a:r>
              <a:rPr lang="zh-CN" altLang="en-US" sz="4000" dirty="0">
                <a:latin typeface="宋体" panose="02010600030101010101" pitchFamily="2" charset="-122"/>
                <a:ea typeface="宋体" panose="02010600030101010101" pitchFamily="2" charset="-122"/>
              </a:rPr>
              <a:t>解题</a:t>
            </a:r>
            <a:r>
              <a:rPr lang="zh-CN" altLang="en-US" sz="4000" dirty="0" smtClean="0">
                <a:latin typeface="宋体" panose="02010600030101010101" pitchFamily="2" charset="-122"/>
                <a:ea typeface="宋体" panose="02010600030101010101" pitchFamily="2" charset="-122"/>
              </a:rPr>
              <a:t>短板</a:t>
            </a:r>
            <a:endParaRPr lang="zh-CN" altLang="en-US" sz="4000" dirty="0">
              <a:latin typeface="宋体" panose="02010600030101010101" pitchFamily="2" charset="-122"/>
              <a:ea typeface="宋体" panose="02010600030101010101" pitchFamily="2" charset="-122"/>
            </a:endParaRPr>
          </a:p>
        </p:txBody>
      </p:sp>
      <p:sp>
        <p:nvSpPr>
          <p:cNvPr id="12" name="文本框 11"/>
          <p:cNvSpPr txBox="1"/>
          <p:nvPr/>
        </p:nvSpPr>
        <p:spPr>
          <a:xfrm>
            <a:off x="469471" y="1467126"/>
            <a:ext cx="1157448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字节</a:t>
            </a:r>
            <a:r>
              <a:rPr lang="zh-CN" altLang="en-US" sz="2400" dirty="0" smtClean="0">
                <a:latin typeface="宋体" panose="02010600030101010101" pitchFamily="2" charset="-122"/>
                <a:ea typeface="宋体" panose="02010600030101010101" pitchFamily="2" charset="-122"/>
              </a:rPr>
              <a:t>码 </a:t>
            </a:r>
            <a:r>
              <a:rPr lang="en-US" altLang="zh-CN" sz="2400" dirty="0" smtClean="0">
                <a:latin typeface="宋体" panose="02010600030101010101" pitchFamily="2" charset="-122"/>
                <a:ea typeface="宋体" panose="02010600030101010101" pitchFamily="2" charset="-122"/>
              </a:rPr>
              <a:t>-&gt; </a:t>
            </a:r>
            <a:r>
              <a:rPr lang="en-US" altLang="zh-CN" sz="2400" dirty="0" err="1" smtClean="0">
                <a:latin typeface="宋体" panose="02010600030101010101" pitchFamily="2" charset="-122"/>
                <a:ea typeface="宋体" panose="02010600030101010101" pitchFamily="2" charset="-122"/>
              </a:rPr>
              <a:t>jit</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Hotspot</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 -&gt; </a:t>
            </a:r>
            <a:r>
              <a:rPr lang="zh-CN" altLang="en-US" sz="2400" dirty="0" smtClean="0">
                <a:latin typeface="宋体" panose="02010600030101010101" pitchFamily="2" charset="-122"/>
                <a:ea typeface="宋体" panose="02010600030101010101" pitchFamily="2" charset="-122"/>
              </a:rPr>
              <a:t>机器码</a:t>
            </a:r>
            <a:endParaRPr lang="en-US" altLang="zh-CN" sz="2400" dirty="0" smtClean="0">
              <a:latin typeface="宋体" panose="02010600030101010101" pitchFamily="2" charset="-122"/>
              <a:ea typeface="宋体" panose="02010600030101010101" pitchFamily="2" charset="-122"/>
            </a:endParaRPr>
          </a:p>
        </p:txBody>
      </p:sp>
      <p:pic>
        <p:nvPicPr>
          <p:cNvPr id="1026" name="Picture 2" descr="https://img-blog.csdn.net/20160812104144969?watermark/2/text/aHR0cDovL2Jsb2cuY3Nkbi5uZXQv/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02" y="2122839"/>
            <a:ext cx="5197656" cy="440858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783977" y="2760617"/>
            <a:ext cx="4112023" cy="1477328"/>
          </a:xfrm>
          <a:prstGeom prst="rect">
            <a:avLst/>
          </a:prstGeom>
          <a:noFill/>
        </p:spPr>
        <p:txBody>
          <a:bodyPr wrap="none" rtlCol="0">
            <a:spAutoFit/>
          </a:bodyPr>
          <a:lstStyle/>
          <a:p>
            <a:r>
              <a:rPr lang="en-US" altLang="zh-CN" dirty="0" smtClean="0"/>
              <a:t>Hotspot </a:t>
            </a:r>
            <a:r>
              <a:rPr lang="zh-CN" altLang="en-US" dirty="0" smtClean="0"/>
              <a:t>根据栈帧 顶部出现的方法记数</a:t>
            </a:r>
            <a:endParaRPr lang="en-US" altLang="zh-CN" dirty="0" smtClean="0"/>
          </a:p>
          <a:p>
            <a:r>
              <a:rPr lang="zh-CN" altLang="en-US" dirty="0" smtClean="0"/>
              <a:t>超过阈值，进行</a:t>
            </a:r>
            <a:r>
              <a:rPr lang="en-US" altLang="zh-CN" dirty="0" err="1" smtClean="0"/>
              <a:t>jit</a:t>
            </a:r>
            <a:r>
              <a:rPr lang="en-US" altLang="zh-CN" dirty="0" smtClean="0"/>
              <a:t> &amp; </a:t>
            </a:r>
            <a:r>
              <a:rPr lang="zh-CN" altLang="en-US" dirty="0" smtClean="0"/>
              <a:t>优化</a:t>
            </a:r>
            <a:endParaRPr lang="en-US" altLang="zh-CN" dirty="0" smtClean="0"/>
          </a:p>
          <a:p>
            <a:endParaRPr lang="en-US" altLang="zh-CN" dirty="0"/>
          </a:p>
          <a:p>
            <a:r>
              <a:rPr lang="zh-CN" altLang="en-US" dirty="0" smtClean="0"/>
              <a:t>解决：基准测试前进行预热</a:t>
            </a:r>
            <a:endParaRPr lang="en-US" altLang="zh-CN" dirty="0"/>
          </a:p>
          <a:p>
            <a:endParaRPr lang="zh-CN" altLang="en-US" dirty="0"/>
          </a:p>
        </p:txBody>
      </p:sp>
    </p:spTree>
    <p:extLst>
      <p:ext uri="{BB962C8B-B14F-4D97-AF65-F5344CB8AC3E}">
        <p14:creationId xmlns:p14="http://schemas.microsoft.com/office/powerpoint/2010/main" val="12624842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TotalTime>
  <Words>1808</Words>
  <Application>Microsoft Office PowerPoint</Application>
  <PresentationFormat>宽屏</PresentationFormat>
  <Paragraphs>245</Paragraphs>
  <Slides>39</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等线</vt:lpstr>
      <vt:lpstr>等线 Light</vt:lpstr>
      <vt:lpstr>方正卡通繁体</vt:lpstr>
      <vt:lpstr>仿宋</vt:lpstr>
      <vt:lpstr>宋体</vt:lpstr>
      <vt:lpstr>Microsoft YaHei</vt:lpstr>
      <vt:lpstr>Arial</vt:lpstr>
      <vt:lpstr>Consolas</vt:lpstr>
      <vt:lpstr>open sans</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硕</dc:creator>
  <cp:lastModifiedBy>张 硕</cp:lastModifiedBy>
  <cp:revision>114</cp:revision>
  <dcterms:created xsi:type="dcterms:W3CDTF">2019-11-12T02:21:16Z</dcterms:created>
  <dcterms:modified xsi:type="dcterms:W3CDTF">2019-11-15T09:35:21Z</dcterms:modified>
</cp:coreProperties>
</file>